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41" r:id="rId1"/>
  </p:sldMasterIdLst>
  <p:notesMasterIdLst>
    <p:notesMasterId r:id="rId26"/>
  </p:notesMasterIdLst>
  <p:handoutMasterIdLst>
    <p:handoutMasterId r:id="rId27"/>
  </p:handoutMasterIdLst>
  <p:sldIdLst>
    <p:sldId id="306" r:id="rId2"/>
    <p:sldId id="566" r:id="rId3"/>
    <p:sldId id="560" r:id="rId4"/>
    <p:sldId id="559" r:id="rId5"/>
    <p:sldId id="565" r:id="rId6"/>
    <p:sldId id="508" r:id="rId7"/>
    <p:sldId id="579" r:id="rId8"/>
    <p:sldId id="578" r:id="rId9"/>
    <p:sldId id="580" r:id="rId10"/>
    <p:sldId id="564" r:id="rId11"/>
    <p:sldId id="535" r:id="rId12"/>
    <p:sldId id="581" r:id="rId13"/>
    <p:sldId id="582" r:id="rId14"/>
    <p:sldId id="572" r:id="rId15"/>
    <p:sldId id="574" r:id="rId16"/>
    <p:sldId id="583" r:id="rId17"/>
    <p:sldId id="575" r:id="rId18"/>
    <p:sldId id="576" r:id="rId19"/>
    <p:sldId id="584" r:id="rId20"/>
    <p:sldId id="585" r:id="rId21"/>
    <p:sldId id="534" r:id="rId22"/>
    <p:sldId id="586" r:id="rId23"/>
    <p:sldId id="587" r:id="rId24"/>
    <p:sldId id="571" r:id="rId25"/>
  </p:sldIdLst>
  <p:sldSz cx="9144000" cy="6858000" type="screen4x3"/>
  <p:notesSz cx="6669088" cy="9872663"/>
  <p:embeddedFontLs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ＭＳ Ｐゴシック" panose="020B0600070205080204" pitchFamily="34" charset="-128"/>
      <p:regular r:id="rId28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</p:embeddedFontLst>
  <p:defaultTextStyle>
    <a:defPPr>
      <a:defRPr lang="fr-FR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00"/>
    <a:srgbClr val="3F4344"/>
    <a:srgbClr val="BB9B0D"/>
    <a:srgbClr val="503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1" autoAdjust="0"/>
    <p:restoredTop sz="92718" autoAdjust="0"/>
  </p:normalViewPr>
  <p:slideViewPr>
    <p:cSldViewPr snapToGrid="0" snapToObjects="1">
      <p:cViewPr varScale="1">
        <p:scale>
          <a:sx n="69" d="100"/>
          <a:sy n="69" d="100"/>
        </p:scale>
        <p:origin x="121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-2678" y="-86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B3203613-EE4F-4DF0-BCE5-B4EEEDECAAD1}" type="datetimeFigureOut">
              <a:rPr lang="nl-BE"/>
              <a:pPr>
                <a:defRPr/>
              </a:pPr>
              <a:t>30/06/2017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71E69A36-773E-45B6-BACC-3F7AD79AC1E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6451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B1D0130-B7DC-42FA-A6B7-1B74EF97936C}" type="datetimeFigureOut">
              <a:rPr lang="nl-BE"/>
              <a:pPr>
                <a:defRPr/>
              </a:pPr>
              <a:t>30/06/2017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BE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C4B121D-A987-416E-9432-D08904E272A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2873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4B121D-A987-416E-9432-D08904E272A7}" type="slidenum">
              <a:rPr lang="nl-BE" smtClean="0"/>
              <a:pPr>
                <a:defRPr/>
              </a:pPr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5306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1’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82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PT Serif"/>
              </a:rPr>
              <a:t>Uniformiteit </a:t>
            </a:r>
            <a:r>
              <a:rPr lang="nl-BE" sz="2000" dirty="0" smtClean="0">
                <a:latin typeface="PT Serif"/>
              </a:rPr>
              <a:t>van structuur en visie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van bestuur VFV &amp; ACFF met KBVB overkoepelend voor betaald voetbal.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van visie realiseren en implementeren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van administratie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latin typeface="PT Serif"/>
              </a:rPr>
              <a:t>inclusief ACFF &amp; VFV Refereeing Department.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latin typeface="PT Serif"/>
              </a:rPr>
              <a:t>Administratie, budget, </a:t>
            </a:r>
            <a:r>
              <a:rPr lang="nl-BE" sz="1400" dirty="0" smtClean="0">
                <a:solidFill>
                  <a:srgbClr val="FF0000"/>
                </a:solidFill>
                <a:latin typeface="PT Serif"/>
              </a:rPr>
              <a:t>secretariaat</a:t>
            </a:r>
            <a:r>
              <a:rPr lang="nl-BE" sz="1400" dirty="0" smtClean="0">
                <a:latin typeface="PT Serif"/>
              </a:rPr>
              <a:t>, informatisering aanduidingen, 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nl-BE" sz="1400" dirty="0" smtClean="0">
              <a:latin typeface="PT Serif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PT Serif"/>
              </a:rPr>
              <a:t>Efficiëntie &amp; effectiviteit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Oa. Aanwenden middelen, optimalisering aanduidingen,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sz="2000" dirty="0" smtClean="0">
              <a:latin typeface="PT Serif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PT Serif"/>
              </a:rPr>
              <a:t>Verankeren van een </a:t>
            </a:r>
            <a:r>
              <a:rPr lang="nl-BE" sz="2000" b="1" dirty="0" smtClean="0">
                <a:latin typeface="PT Serif"/>
              </a:rPr>
              <a:t>éénvormige</a:t>
            </a:r>
            <a:r>
              <a:rPr lang="nl-BE" sz="2000" dirty="0" smtClean="0">
                <a:latin typeface="PT Serif"/>
              </a:rPr>
              <a:t> </a:t>
            </a:r>
            <a:r>
              <a:rPr lang="nl-BE" sz="2000" b="1" dirty="0" smtClean="0">
                <a:latin typeface="PT Serif"/>
              </a:rPr>
              <a:t>opleiding</a:t>
            </a:r>
            <a:r>
              <a:rPr lang="nl-BE" sz="2000" dirty="0" smtClean="0">
                <a:latin typeface="PT Serif"/>
              </a:rPr>
              <a:t> binnen </a:t>
            </a:r>
            <a:r>
              <a:rPr lang="nl-BE" sz="2000" b="1" dirty="0" smtClean="0">
                <a:latin typeface="PT Serif"/>
              </a:rPr>
              <a:t>Referee Academy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Éénheid over de regio grenzen heen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Gebaseerd op competentieprofielen per niveau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Met extra focus op talent ontwikkeling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sz="1400" dirty="0" smtClean="0">
              <a:latin typeface="PT Serif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PT Serif"/>
              </a:rPr>
              <a:t>Innovatie</a:t>
            </a:r>
            <a:r>
              <a:rPr lang="nl-BE" sz="2000" dirty="0" smtClean="0">
                <a:latin typeface="PT Serif"/>
              </a:rPr>
              <a:t> in aanpak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Ifv rekrutering &amp; retentie scheidsrechters </a:t>
            </a:r>
            <a:endParaRPr lang="nl-BE" sz="1400" dirty="0" smtClean="0">
              <a:latin typeface="PT Serif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latin typeface="PT Serif"/>
              </a:rPr>
              <a:t>Cfr. basistekst groeien en winnen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latin typeface="PT Serif"/>
              </a:rPr>
              <a:t>Gedeelde verantwoordelijkheid met clubs: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latin typeface="PT Serif"/>
              </a:rPr>
              <a:t>Idee: geen aangesloten referees betekent geen aangeduide referees voor thuiswedstrijden … </a:t>
            </a:r>
            <a:endParaRPr lang="nl-BE" sz="1400" i="1" dirty="0" smtClean="0">
              <a:solidFill>
                <a:srgbClr val="FF0000"/>
              </a:solidFill>
              <a:latin typeface="PT Serif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BE" sz="1400" i="1" dirty="0" smtClean="0">
                <a:solidFill>
                  <a:srgbClr val="FF0000"/>
                </a:solidFill>
                <a:latin typeface="PT Serif"/>
              </a:rPr>
              <a:t>Idee cfr Frankrijk: 2 of 3 jeugdploegen per referee in comp.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BE" sz="1400" i="1" dirty="0" smtClean="0">
                <a:solidFill>
                  <a:srgbClr val="FF0000"/>
                </a:solidFill>
                <a:latin typeface="PT Serif"/>
              </a:rPr>
              <a:t>Idee: label quality</a:t>
            </a:r>
            <a:r>
              <a:rPr lang="nl-BE" sz="1400" i="1" baseline="0" dirty="0" smtClean="0">
                <a:solidFill>
                  <a:srgbClr val="FF0000"/>
                </a:solidFill>
                <a:latin typeface="PT Serif"/>
              </a:rPr>
              <a:t> ifv spelen interprov.</a:t>
            </a:r>
            <a:endParaRPr lang="nl-BE" sz="1400" i="1" dirty="0" smtClean="0">
              <a:solidFill>
                <a:srgbClr val="FF0000"/>
              </a:solidFill>
              <a:latin typeface="PT Serif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latin typeface="PT Serif"/>
              </a:rPr>
              <a:t>Idee referee scholen bekijken met andere sportfederaties (analogie voetbalscholen)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Opleiding, begeleiding en selectie observers &amp; instructors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latin typeface="PT Serif"/>
              </a:rPr>
              <a:t>Vb. Referee: als referee/coach; als referee/instructor; …</a:t>
            </a:r>
            <a:endParaRPr lang="nl-BE" dirty="0" smtClean="0">
              <a:latin typeface="PT Serif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smtClean="0">
                <a:latin typeface="PT Serif"/>
              </a:rPr>
              <a:t>….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B4B38-CE76-4242-AB47-1D9E5546A9F3}" type="slidenum">
              <a:rPr lang="fr-BE" smtClean="0"/>
              <a:pPr>
                <a:defRPr/>
              </a:pPr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703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8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6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6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6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60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6B34D-105F-4348-8CCC-5EEA004AD8B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6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V - Intro">
    <p:bg>
      <p:bgPr>
        <a:solidFill>
          <a:srgbClr val="3F4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r\Desktop\Untitled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898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 userDrawn="1"/>
        </p:nvSpPr>
        <p:spPr>
          <a:xfrm>
            <a:off x="0" y="5595938"/>
            <a:ext cx="9144000" cy="1262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pic>
        <p:nvPicPr>
          <p:cNvPr id="6" name="Tijdelijke aanduiding voor inhoud 3" descr="Logo Topsport V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5951538"/>
            <a:ext cx="13176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5886450"/>
            <a:ext cx="1112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026150"/>
            <a:ext cx="20748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5857875"/>
            <a:ext cx="16986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684838"/>
            <a:ext cx="8429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jr\Desktop\Communication\Belgianfootballbrands\WORDPRESS\Logos\VFV\VFV informeel kleur negatief transparant\VFV_informeel_kleur_negatief_transparant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2676525"/>
            <a:ext cx="1625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1561763" y="2841292"/>
            <a:ext cx="5043981" cy="782637"/>
          </a:xfrm>
        </p:spPr>
        <p:txBody>
          <a:bodyPr/>
          <a:lstStyle>
            <a:lvl1pPr marL="0" indent="0">
              <a:buNone/>
              <a:defRPr sz="3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mondsans Bold"/>
                <a:cs typeface="Edmondsans Bold"/>
              </a:defRPr>
            </a:lvl1pPr>
            <a:lvl2pPr>
              <a:defRPr b="1">
                <a:solidFill>
                  <a:schemeClr val="bg1"/>
                </a:solidFill>
                <a:latin typeface="Edmondsans Bold"/>
                <a:cs typeface="Edmondsans Bold"/>
              </a:defRPr>
            </a:lvl2pPr>
            <a:lvl3pPr>
              <a:defRPr b="1">
                <a:solidFill>
                  <a:schemeClr val="bg1"/>
                </a:solidFill>
                <a:latin typeface="Edmondsans Bold"/>
                <a:cs typeface="Edmondsans Bold"/>
              </a:defRPr>
            </a:lvl3pPr>
            <a:lvl4pPr>
              <a:defRPr b="1">
                <a:solidFill>
                  <a:schemeClr val="bg1"/>
                </a:solidFill>
                <a:latin typeface="Edmondsans Bold"/>
                <a:cs typeface="Edmondsans Bold"/>
              </a:defRPr>
            </a:lvl4pPr>
            <a:lvl5pPr>
              <a:defRPr b="1">
                <a:solidFill>
                  <a:schemeClr val="bg1"/>
                </a:solidFill>
                <a:latin typeface="Edmondsans Bold"/>
                <a:cs typeface="Edmondsans Bold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6933063" y="3793088"/>
            <a:ext cx="2019869" cy="91440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None/>
              <a:defRPr lang="nl-NL" sz="1800" dirty="0" smtClean="0">
                <a:solidFill>
                  <a:srgbClr val="FFF200"/>
                </a:solidFill>
                <a:latin typeface="Edmondsans Regular" pitchFamily="50" charset="0"/>
                <a:cs typeface="+mn-cs"/>
              </a:defRPr>
            </a:lvl1pPr>
          </a:lstStyle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38366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35175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98838BED-976C-4774-A8D7-9A5A108579C2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372E3FEB-A5BF-4AA2-892F-F95339AEBD26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757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33373595-3F35-4053-BE36-04D5C5C1A4E7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8BDED3BB-3BE9-4272-81E2-2BFD39158873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2384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70994315-70C1-462A-A5D4-5C139019F52A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576ADFD-D027-49BF-B14B-124164123697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5312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5185F93E-7938-402B-8B4C-2EE92F6C08F7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CC77752-969A-4B73-8BCA-F1767E3A9BB7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6011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0A2DA54-6C7C-4EA9-83CC-A95740F920D2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6F938B0-6A6E-4995-973D-70E8A61EA7AC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76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V - Title yellow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belgianfootballbrands.be/wp-content/uploads/2013/06/VFV_informeel_kleur_negatief_transparan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>
            <a:fillRect/>
          </a:stretch>
        </p:blipFill>
        <p:spPr bwMode="auto">
          <a:xfrm>
            <a:off x="7369175" y="5849938"/>
            <a:ext cx="15700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8"/>
          <p:cNvCxnSpPr/>
          <p:nvPr userDrawn="1"/>
        </p:nvCxnSpPr>
        <p:spPr>
          <a:xfrm>
            <a:off x="457200" y="3670300"/>
            <a:ext cx="8229600" cy="0"/>
          </a:xfrm>
          <a:prstGeom prst="line">
            <a:avLst/>
          </a:prstGeom>
          <a:ln>
            <a:solidFill>
              <a:srgbClr val="BB9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33455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Edmondsans Medium" panose="02000000000000000000" pitchFamily="2" charset="0"/>
              </a:defRPr>
            </a:lvl1pPr>
          </a:lstStyle>
          <a:p>
            <a:pPr lvl="0"/>
            <a:r>
              <a:rPr lang="nl-NL" dirty="0" smtClean="0"/>
              <a:t>Klik om de stijl te bewerken</a:t>
            </a: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89108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V - URL 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6"/>
          <p:cNvSpPr txBox="1">
            <a:spLocks noChangeArrowheads="1"/>
          </p:cNvSpPr>
          <p:nvPr userDrawn="1"/>
        </p:nvSpPr>
        <p:spPr bwMode="auto">
          <a:xfrm>
            <a:off x="6643688" y="136525"/>
            <a:ext cx="2427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fr-BE" sz="1200">
                <a:latin typeface="Edmondsans Bold" pitchFamily="2" charset="0"/>
              </a:rPr>
              <a:t>voetbalfederatievlaanderen.be</a:t>
            </a:r>
          </a:p>
        </p:txBody>
      </p:sp>
      <p:pic>
        <p:nvPicPr>
          <p:cNvPr id="7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34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latin typeface="Edmondsans Bold" pitchFamily="50" charset="0"/>
                <a:cs typeface="Edmondsans Bold" pitchFamily="50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PT Serif"/>
                <a:cs typeface="PT Serif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PT Serif" panose="020A0603040505020204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BD40B31-93D3-43C6-911F-5ADF2ACE45AB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PT Serif" panose="020A0603040505020204" pitchFamily="18" charset="0"/>
                <a:ea typeface="ＭＳ Ｐゴシック" charset="0"/>
                <a:cs typeface="PT Serif" panose="020A0603040505020204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PT Serif" panose="020A0603040505020204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364DC9E7-540A-4E01-9B76-D34F3765E4D3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664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119DA3AC-060A-4C02-8529-0BEAEF92AD55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1B7577C-88ED-41FC-B422-836225D59545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698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3CD4895-235B-46CF-A620-1A727AAD3B05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F4F8F1F5-A618-4439-B0D0-DFCB5FFFC095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750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8FFDA0F-2FB6-4725-B305-2AF206AC5840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1238970-F9B2-4461-96B0-A2360F8DFECD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626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C32573D-DA6B-4DAE-B850-A223B9207EF1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6F730FA-DF33-4949-B101-74203B586895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788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www.belgianfootballbrands.be/wp-content/uploads/2013/06/VFV_informeel_kleur_klein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8"/>
          <a:stretch>
            <a:fillRect/>
          </a:stretch>
        </p:blipFill>
        <p:spPr bwMode="auto">
          <a:xfrm>
            <a:off x="0" y="2011363"/>
            <a:ext cx="1852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jr\Desktop\Communication\Belgianfootballbrands\WORDPRESS\Logos\VFV\VFV informeel kleur klein\VFV_informeel_kleur_kle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215063"/>
            <a:ext cx="6207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807FF279-2E78-484C-976A-2B51DCA07565}" type="datetimeFigureOut">
              <a:rPr lang="fr-BE"/>
              <a:pPr>
                <a:defRPr/>
              </a:pPr>
              <a:t>30-06-17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3D5ADA9-4D81-4E9E-8D0B-B1676735A2AB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566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5" name="Rechthoek 1"/>
          <p:cNvSpPr/>
          <p:nvPr/>
        </p:nvSpPr>
        <p:spPr>
          <a:xfrm>
            <a:off x="0" y="6678613"/>
            <a:ext cx="9144000" cy="179387"/>
          </a:xfrm>
          <a:prstGeom prst="rect">
            <a:avLst/>
          </a:prstGeom>
          <a:solidFill>
            <a:srgbClr val="FFF200"/>
          </a:solidFill>
          <a:ln w="28575">
            <a:solidFill>
              <a:srgbClr val="FFF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Edmondsans Bold" pitchFamily="50" charset="0"/>
          <a:ea typeface="ＭＳ Ｐゴシック" pitchFamily="34" charset="-128"/>
          <a:cs typeface="MS PGothic" pitchFamily="34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dmondsans Bold" pitchFamily="50" charset="0"/>
          <a:ea typeface="ＭＳ Ｐゴシック" pitchFamily="34" charset="-128"/>
          <a:cs typeface="MS PGothic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dmondsans Bold" pitchFamily="50" charset="0"/>
          <a:ea typeface="ＭＳ Ｐゴシック" pitchFamily="34" charset="-128"/>
          <a:cs typeface="MS PGothic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dmondsans Bold" pitchFamily="50" charset="0"/>
          <a:ea typeface="ＭＳ Ｐゴシック" pitchFamily="34" charset="-128"/>
          <a:cs typeface="MS PGothic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dmondsans Bold" pitchFamily="50" charset="0"/>
          <a:ea typeface="ＭＳ Ｐゴシック" pitchFamily="34" charset="-128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PT Serif"/>
          <a:ea typeface="ＭＳ Ｐゴシック" pitchFamily="34" charset="-128"/>
          <a:cs typeface="MS PGothic" pitchFamily="34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PT Serif"/>
          <a:ea typeface="ＭＳ Ｐゴシック" pitchFamily="34" charset="-128"/>
          <a:cs typeface="MS PGothic" pitchFamily="34" charset="-128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T Serif"/>
          <a:ea typeface="ＭＳ Ｐゴシック" pitchFamily="34" charset="-128"/>
          <a:cs typeface="MS PGothic" pitchFamily="34" charset="-128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PT Serif"/>
          <a:ea typeface="ＭＳ Ｐゴシック" pitchFamily="34" charset="-128"/>
          <a:cs typeface="MS PGothic" pitchFamily="34" charset="-128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PT Serif"/>
          <a:ea typeface="ＭＳ Ｐゴシック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sc.foot.antwerpen@voetbalvlaanderen.b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rc.cornelis1@gmail.com" TargetMode="External"/><Relationship Id="rId2" Type="http://schemas.openxmlformats.org/officeDocument/2006/relationships/hyperlink" Target="mailto:wilfried.rombouts@gmail.com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YkT09aCAAMQ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antwerpen.be/arbitrage-antwerpe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85003" y="1291606"/>
            <a:ext cx="7700714" cy="782638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fr-BE" sz="4000" b="1" dirty="0" err="1" smtClean="0">
                <a:ea typeface="MS PGothic" pitchFamily="34" charset="-128"/>
              </a:rPr>
              <a:t>Algemene</a:t>
            </a:r>
            <a:r>
              <a:rPr lang="fr-BE" sz="4000" b="1" dirty="0" smtClean="0">
                <a:ea typeface="MS PGothic" pitchFamily="34" charset="-128"/>
              </a:rPr>
              <a:t> </a:t>
            </a:r>
            <a:r>
              <a:rPr lang="fr-BE" sz="4000" b="1" dirty="0" err="1" smtClean="0">
                <a:ea typeface="MS PGothic" pitchFamily="34" charset="-128"/>
              </a:rPr>
              <a:t>Vergadering</a:t>
            </a:r>
            <a:r>
              <a:rPr lang="fr-BE" sz="4000" b="1" dirty="0" smtClean="0">
                <a:ea typeface="MS PGothic" pitchFamily="34" charset="-128"/>
              </a:rPr>
              <a:t> Antwerpen</a:t>
            </a:r>
            <a:r>
              <a:rPr lang="fr-BE" sz="3300" b="1" dirty="0" smtClean="0">
                <a:ea typeface="MS PGothic" pitchFamily="34" charset="-128"/>
              </a:rPr>
              <a:t/>
            </a:r>
            <a:br>
              <a:rPr lang="fr-BE" sz="3300" b="1" dirty="0" smtClean="0">
                <a:ea typeface="MS PGothic" pitchFamily="34" charset="-128"/>
              </a:rPr>
            </a:br>
            <a:endParaRPr lang="fr-BE" sz="3300" b="1" dirty="0" smtClean="0">
              <a:ea typeface="MS PGothic" pitchFamily="34" charset="-128"/>
            </a:endParaRPr>
          </a:p>
          <a:p>
            <a:pPr>
              <a:buFont typeface="Arial" pitchFamily="34" charset="0"/>
              <a:buNone/>
              <a:defRPr/>
            </a:pPr>
            <a:r>
              <a:rPr lang="fr-BE" sz="2800" b="1" dirty="0" smtClean="0">
                <a:ea typeface="MS PGothic" pitchFamily="34" charset="-128"/>
              </a:rPr>
              <a:t>17 </a:t>
            </a:r>
            <a:r>
              <a:rPr lang="fr-BE" sz="2800" b="1" dirty="0" err="1" smtClean="0">
                <a:ea typeface="MS PGothic" pitchFamily="34" charset="-128"/>
              </a:rPr>
              <a:t>juni</a:t>
            </a:r>
            <a:r>
              <a:rPr lang="fr-BE" sz="2800" b="1" dirty="0" smtClean="0">
                <a:ea typeface="MS PGothic" pitchFamily="34" charset="-128"/>
              </a:rPr>
              <a:t> 2017</a:t>
            </a:r>
            <a:br>
              <a:rPr lang="fr-BE" sz="2800" b="1" dirty="0" smtClean="0">
                <a:ea typeface="MS PGothic" pitchFamily="34" charset="-128"/>
              </a:rPr>
            </a:br>
            <a:r>
              <a:rPr lang="fr-BE" sz="3300" b="1" dirty="0" smtClean="0">
                <a:ea typeface="MS PGothic" pitchFamily="34" charset="-128"/>
              </a:rPr>
              <a:t/>
            </a:r>
            <a:br>
              <a:rPr lang="fr-BE" sz="3300" b="1" dirty="0" smtClean="0">
                <a:ea typeface="MS PGothic" pitchFamily="34" charset="-128"/>
              </a:rPr>
            </a:br>
            <a:r>
              <a:rPr lang="fr-BE" sz="2800" b="1" dirty="0" smtClean="0">
                <a:ea typeface="MS PGothic" pitchFamily="34" charset="-128"/>
              </a:rPr>
              <a:t>Jan Govaerts</a:t>
            </a:r>
            <a:br>
              <a:rPr lang="fr-BE" sz="2800" b="1" dirty="0" smtClean="0">
                <a:ea typeface="MS PGothic" pitchFamily="34" charset="-128"/>
              </a:rPr>
            </a:br>
            <a:r>
              <a:rPr lang="fr-BE" sz="2800" b="1" dirty="0" err="1" smtClean="0">
                <a:ea typeface="MS PGothic" pitchFamily="34" charset="-128"/>
              </a:rPr>
              <a:t>Vzt</a:t>
            </a:r>
            <a:r>
              <a:rPr lang="fr-BE" sz="2800" b="1" dirty="0" smtClean="0">
                <a:ea typeface="MS PGothic" pitchFamily="34" charset="-128"/>
              </a:rPr>
              <a:t>. Bureau Arbitrage Antwerpen</a:t>
            </a:r>
          </a:p>
          <a:p>
            <a:pPr>
              <a:buFont typeface="Arial" pitchFamily="34" charset="0"/>
              <a:buNone/>
              <a:defRPr/>
            </a:pPr>
            <a:r>
              <a:rPr lang="fr-BE" sz="2400" b="1" dirty="0" smtClean="0">
                <a:ea typeface="MS PGothic" pitchFamily="34" charset="-128"/>
              </a:rPr>
              <a:t/>
            </a:r>
            <a:br>
              <a:rPr lang="fr-BE" sz="2400" b="1" dirty="0" smtClean="0">
                <a:ea typeface="MS PGothic" pitchFamily="34" charset="-128"/>
              </a:rPr>
            </a:br>
            <a:r>
              <a:rPr lang="fr-BE" sz="2400" dirty="0" smtClean="0">
                <a:ea typeface="MS PGothic" pitchFamily="34" charset="-128"/>
              </a:rPr>
              <a:t/>
            </a:r>
            <a:br>
              <a:rPr lang="fr-BE" sz="2400" dirty="0" smtClean="0">
                <a:ea typeface="MS PGothic" pitchFamily="34" charset="-128"/>
              </a:rPr>
            </a:br>
            <a:endParaRPr lang="fr-BE" sz="2400" dirty="0">
              <a:ea typeface="MS PGothic" pitchFamily="34" charset="-128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6356196" y="3792538"/>
            <a:ext cx="2575932" cy="914400"/>
          </a:xfrm>
        </p:spPr>
        <p:txBody>
          <a:bodyPr/>
          <a:lstStyle/>
          <a:p>
            <a:pPr algn="just">
              <a:defRPr/>
            </a:pPr>
            <a:r>
              <a:rPr lang="fr-BE" dirty="0" smtClean="0">
                <a:ea typeface="MS PGothic" pitchFamily="34" charset="-128"/>
              </a:rPr>
              <a:t>Bureau Arbitrage</a:t>
            </a:r>
          </a:p>
          <a:p>
            <a:pPr algn="just">
              <a:defRPr/>
            </a:pPr>
            <a:r>
              <a:rPr lang="fr-BE" dirty="0" smtClean="0">
                <a:ea typeface="MS PGothic" pitchFamily="34" charset="-128"/>
              </a:rPr>
              <a:t>Antwerpen</a:t>
            </a:r>
            <a:endParaRPr lang="fr-BE" dirty="0"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335213"/>
            <a:ext cx="8229600" cy="1143000"/>
          </a:xfrm>
        </p:spPr>
        <p:txBody>
          <a:bodyPr/>
          <a:lstStyle/>
          <a:p>
            <a:pPr eaLnBrk="1" hangingPunct="1"/>
            <a:r>
              <a:rPr lang="fr-BE" altLang="nl-BE" dirty="0" err="1"/>
              <a:t>V</a:t>
            </a:r>
            <a:r>
              <a:rPr lang="fr-BE" altLang="nl-BE" dirty="0" err="1" smtClean="0"/>
              <a:t>ooruitblik</a:t>
            </a:r>
            <a:r>
              <a:rPr lang="fr-BE" altLang="nl-BE" dirty="0" smtClean="0"/>
              <a:t> 2017-2018</a:t>
            </a:r>
          </a:p>
        </p:txBody>
      </p:sp>
    </p:spTree>
    <p:extLst>
      <p:ext uri="{BB962C8B-B14F-4D97-AF65-F5344CB8AC3E}">
        <p14:creationId xmlns:p14="http://schemas.microsoft.com/office/powerpoint/2010/main" val="19166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 smtClean="0"/>
              <a:t>Beslissing 2017-2018</a:t>
            </a: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nl-BE" sz="2600" b="1" dirty="0" smtClean="0"/>
              <a:t>Geen assistent-scheidsrechters meer in 4P: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/>
              <a:t/>
            </a:r>
            <a:br>
              <a:rPr lang="nl-BE" sz="2200" dirty="0"/>
            </a:br>
            <a:r>
              <a:rPr lang="nl-BE" sz="2200" dirty="0" err="1" smtClean="0"/>
              <a:t>Owv</a:t>
            </a:r>
            <a:r>
              <a:rPr lang="nl-BE" sz="2200" dirty="0" smtClean="0"/>
              <a:t> </a:t>
            </a:r>
            <a:r>
              <a:rPr lang="nl-BE" sz="2400" dirty="0" smtClean="0">
                <a:latin typeface="Calibri"/>
                <a:ea typeface="Calibri"/>
                <a:cs typeface="Times New Roman"/>
              </a:rPr>
              <a:t>dalend </a:t>
            </a:r>
            <a:r>
              <a:rPr lang="nl-BE" sz="2400" dirty="0">
                <a:latin typeface="Calibri"/>
                <a:ea typeface="Calibri"/>
                <a:cs typeface="Times New Roman"/>
              </a:rPr>
              <a:t>aantal scheidsrechters en het steeds meer opvorderen van voormiddagscheidsrechters om als assistent-scheidsrechter verplicht op te treden in 4de </a:t>
            </a:r>
            <a:r>
              <a:rPr lang="nl-BE" sz="2400" dirty="0" smtClean="0">
                <a:latin typeface="Calibri"/>
                <a:ea typeface="Calibri"/>
                <a:cs typeface="Times New Roman"/>
              </a:rPr>
              <a:t>Provinciale:</a:t>
            </a:r>
            <a:br>
              <a:rPr lang="nl-BE" sz="2400" dirty="0" smtClean="0">
                <a:latin typeface="Calibri"/>
                <a:ea typeface="Calibri"/>
                <a:cs typeface="Times New Roman"/>
              </a:rPr>
            </a:br>
            <a:endParaRPr lang="nl-BE" sz="2400" dirty="0" smtClean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nl-BE" sz="2400" dirty="0" smtClean="0">
                <a:latin typeface="Calibri"/>
                <a:ea typeface="Calibri"/>
                <a:cs typeface="Times New Roman"/>
              </a:rPr>
              <a:t>Alle </a:t>
            </a:r>
            <a:r>
              <a:rPr lang="nl-BE" sz="2400" dirty="0">
                <a:latin typeface="Calibri"/>
                <a:ea typeface="Calibri"/>
                <a:cs typeface="Times New Roman"/>
              </a:rPr>
              <a:t>kompetitiewedstrijden in 4</a:t>
            </a:r>
            <a:r>
              <a:rPr lang="nl-BE" sz="2400" baseline="30000" dirty="0">
                <a:latin typeface="Calibri"/>
                <a:ea typeface="Calibri"/>
                <a:cs typeface="Times New Roman"/>
              </a:rPr>
              <a:t>de</a:t>
            </a:r>
            <a:r>
              <a:rPr lang="nl-BE" sz="2400" dirty="0">
                <a:latin typeface="Calibri"/>
                <a:ea typeface="Calibri"/>
                <a:cs typeface="Times New Roman"/>
              </a:rPr>
              <a:t> Provinciale </a:t>
            </a:r>
            <a:r>
              <a:rPr lang="nl-BE" sz="2400" dirty="0" smtClean="0">
                <a:latin typeface="Calibri"/>
                <a:ea typeface="Calibri"/>
                <a:cs typeface="Times New Roman"/>
              </a:rPr>
              <a:t>zonder </a:t>
            </a:r>
            <a:r>
              <a:rPr lang="nl-BE" sz="2400" dirty="0">
                <a:latin typeface="Calibri"/>
                <a:ea typeface="Calibri"/>
                <a:cs typeface="Times New Roman"/>
              </a:rPr>
              <a:t>assistent-scheidsrechters. 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nl-BE" sz="2400" dirty="0">
                <a:latin typeface="Calibri"/>
                <a:ea typeface="Calibri"/>
                <a:cs typeface="Times New Roman"/>
              </a:rPr>
              <a:t>Om alle kompetitiewedstrijden in 4</a:t>
            </a:r>
            <a:r>
              <a:rPr lang="nl-BE" sz="2400" baseline="30000" dirty="0">
                <a:latin typeface="Calibri"/>
                <a:ea typeface="Calibri"/>
                <a:cs typeface="Times New Roman"/>
              </a:rPr>
              <a:t>de</a:t>
            </a:r>
            <a:r>
              <a:rPr lang="nl-BE" sz="2400" dirty="0">
                <a:latin typeface="Calibri"/>
                <a:ea typeface="Calibri"/>
                <a:cs typeface="Times New Roman"/>
              </a:rPr>
              <a:t> Provinciale hetzelfde wedstrijdverloop te garanderen, is het de scheidsrechter ook niet toegestaan om deze wedstrijd te leiden met </a:t>
            </a:r>
            <a:r>
              <a:rPr lang="nl-BE" sz="2400" dirty="0" smtClean="0">
                <a:latin typeface="Calibri"/>
                <a:ea typeface="Calibri"/>
                <a:cs typeface="Times New Roman"/>
              </a:rPr>
              <a:t>gelegenheids-assistenten (idem dito </a:t>
            </a:r>
            <a:r>
              <a:rPr lang="nl-BE" sz="2400" dirty="0" err="1" smtClean="0">
                <a:latin typeface="Calibri"/>
                <a:ea typeface="Calibri"/>
                <a:cs typeface="Times New Roman"/>
              </a:rPr>
              <a:t>mbt</a:t>
            </a:r>
            <a:r>
              <a:rPr lang="nl-BE" sz="2400" dirty="0" smtClean="0">
                <a:latin typeface="Calibri"/>
                <a:ea typeface="Calibri"/>
                <a:cs typeface="Times New Roman"/>
              </a:rPr>
              <a:t> club-assistenten).</a:t>
            </a:r>
            <a:endParaRPr lang="nl-BE" sz="2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nl-BE" sz="2400" dirty="0">
                <a:latin typeface="Calibri"/>
                <a:ea typeface="Calibri"/>
                <a:cs typeface="Times New Roman"/>
              </a:rPr>
              <a:t>De assistent-scheidsrechters die in het seizoen 2016-2017 enkel actief waren in 4</a:t>
            </a:r>
            <a:r>
              <a:rPr lang="nl-BE" sz="2400" baseline="30000" dirty="0">
                <a:latin typeface="Calibri"/>
                <a:ea typeface="Calibri"/>
                <a:cs typeface="Times New Roman"/>
              </a:rPr>
              <a:t>de</a:t>
            </a:r>
            <a:r>
              <a:rPr lang="nl-BE" sz="2400" dirty="0">
                <a:latin typeface="Calibri"/>
                <a:ea typeface="Calibri"/>
                <a:cs typeface="Times New Roman"/>
              </a:rPr>
              <a:t> Provinciale, zullen afhankelijk van hun mogelijkheden ingedeeld worden als assistent-scheidsrechter in 3</a:t>
            </a:r>
            <a:r>
              <a:rPr lang="nl-BE" sz="2400" baseline="30000" dirty="0">
                <a:latin typeface="Calibri"/>
                <a:ea typeface="Calibri"/>
                <a:cs typeface="Times New Roman"/>
              </a:rPr>
              <a:t>de</a:t>
            </a:r>
            <a:r>
              <a:rPr lang="nl-BE" sz="2400" dirty="0">
                <a:latin typeface="Calibri"/>
                <a:ea typeface="Calibri"/>
                <a:cs typeface="Times New Roman"/>
              </a:rPr>
              <a:t> Provinciale dan wel jeugdscheidsrechter.</a:t>
            </a:r>
          </a:p>
          <a:p>
            <a:endParaRPr lang="nl-BE" sz="22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911222"/>
            <a:ext cx="53233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 smtClean="0"/>
              <a:t>Acties en focus</a:t>
            </a: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3436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nl-BE" sz="2200" b="1" dirty="0" smtClean="0"/>
              <a:t>Efficiëntie: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- Verderzetting optimalisatie kosten</a:t>
            </a:r>
            <a:br>
              <a:rPr lang="nl-BE" sz="2200" dirty="0" smtClean="0"/>
            </a:br>
            <a:r>
              <a:rPr lang="nl-BE" sz="2200" dirty="0" smtClean="0"/>
              <a:t>- </a:t>
            </a:r>
            <a:r>
              <a:rPr lang="nl-BE" sz="2200" dirty="0" err="1" smtClean="0"/>
              <a:t>ObserverAssist</a:t>
            </a:r>
            <a:r>
              <a:rPr lang="nl-BE" sz="2200" dirty="0" smtClean="0"/>
              <a:t>: platform voor automatisatie verwerking SR-examens</a:t>
            </a:r>
            <a:br>
              <a:rPr lang="nl-BE" sz="2200" dirty="0" smtClean="0"/>
            </a:br>
            <a:endParaRPr lang="nl-BE" sz="2200" dirty="0" smtClean="0"/>
          </a:p>
          <a:p>
            <a:r>
              <a:rPr lang="nl-BE" sz="2200" b="1" dirty="0" smtClean="0"/>
              <a:t>Voorbereiding en opleiding: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- “Eigen scheidsrechter” bij </a:t>
            </a:r>
            <a:r>
              <a:rPr lang="nl-BE" sz="2200" dirty="0" err="1" smtClean="0"/>
              <a:t>vriendsch</a:t>
            </a:r>
            <a:r>
              <a:rPr lang="nl-BE" sz="2200" dirty="0" smtClean="0"/>
              <a:t>. </a:t>
            </a:r>
            <a:r>
              <a:rPr lang="nl-BE" sz="2200" dirty="0" err="1"/>
              <a:t>w</a:t>
            </a:r>
            <a:r>
              <a:rPr lang="nl-BE" sz="2200" dirty="0" err="1" smtClean="0"/>
              <a:t>edstr</a:t>
            </a:r>
            <a:r>
              <a:rPr lang="nl-BE" sz="2200" dirty="0" smtClean="0"/>
              <a:t>. mogelijk, mits akkoord gevraagd van BA</a:t>
            </a:r>
            <a:br>
              <a:rPr lang="nl-BE" sz="2200" dirty="0" smtClean="0"/>
            </a:br>
            <a:r>
              <a:rPr lang="nl-BE" sz="2200" dirty="0" smtClean="0"/>
              <a:t>- Aanduidingen </a:t>
            </a:r>
            <a:r>
              <a:rPr lang="nl-BE" sz="2200" dirty="0" err="1" smtClean="0"/>
              <a:t>AR’s</a:t>
            </a:r>
            <a:r>
              <a:rPr lang="nl-BE" sz="2200" dirty="0" smtClean="0"/>
              <a:t> tijdens Beker Antwerpen (4 voorrondes 1P-2P)</a:t>
            </a:r>
            <a:br>
              <a:rPr lang="nl-BE" sz="2200" dirty="0" smtClean="0"/>
            </a:br>
            <a:r>
              <a:rPr lang="nl-BE" sz="2200" dirty="0" smtClean="0"/>
              <a:t>- Aanduidingen </a:t>
            </a:r>
            <a:r>
              <a:rPr lang="nl-BE" sz="2200" dirty="0" err="1" smtClean="0"/>
              <a:t>AR’s</a:t>
            </a:r>
            <a:r>
              <a:rPr lang="nl-BE" sz="2200" dirty="0" smtClean="0"/>
              <a:t> bij </a:t>
            </a:r>
            <a:r>
              <a:rPr lang="nl-BE" sz="2200" dirty="0" err="1" smtClean="0"/>
              <a:t>vriendsch</a:t>
            </a:r>
            <a:r>
              <a:rPr lang="nl-BE" sz="2200" dirty="0" smtClean="0"/>
              <a:t>. </a:t>
            </a:r>
            <a:r>
              <a:rPr lang="nl-BE" sz="2200" dirty="0"/>
              <a:t>w</a:t>
            </a:r>
            <a:r>
              <a:rPr lang="nl-BE" sz="2200" dirty="0" smtClean="0"/>
              <a:t>edstrijden vanaf ploegen uit 1P</a:t>
            </a:r>
            <a:br>
              <a:rPr lang="nl-BE" sz="2200" dirty="0" smtClean="0"/>
            </a:br>
            <a:r>
              <a:rPr lang="nl-BE" sz="2200" dirty="0" smtClean="0"/>
              <a:t>- Intensifiëring: extra trainingen</a:t>
            </a:r>
            <a:r>
              <a:rPr lang="nl-BE" sz="2200" dirty="0"/>
              <a:t> </a:t>
            </a:r>
            <a:r>
              <a:rPr lang="nl-BE" sz="2200" dirty="0" smtClean="0"/>
              <a:t>voor talenten, voor </a:t>
            </a:r>
            <a:r>
              <a:rPr lang="nl-BE" sz="2200" dirty="0" err="1" smtClean="0"/>
              <a:t>AR’s</a:t>
            </a:r>
            <a:r>
              <a:rPr lang="nl-BE" sz="2200" dirty="0" smtClean="0"/>
              <a:t/>
            </a:r>
            <a:br>
              <a:rPr lang="nl-BE" sz="2200" dirty="0" smtClean="0"/>
            </a:br>
            <a:endParaRPr lang="nl-BE" sz="2200" dirty="0" smtClean="0"/>
          </a:p>
          <a:p>
            <a:r>
              <a:rPr lang="nl-BE" sz="2200" b="1" dirty="0" smtClean="0"/>
              <a:t>Project “Clubscheidsrechter”: 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- Organisatie van clubbezoeken (opleider en VK scheidsrechters)</a:t>
            </a:r>
            <a:br>
              <a:rPr lang="nl-BE" sz="2200" dirty="0" smtClean="0"/>
            </a:br>
            <a:endParaRPr lang="nl-BE" sz="22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911222"/>
            <a:ext cx="53233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 smtClean="0"/>
              <a:t>Project “Clubscheidsrechter”</a:t>
            </a: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3436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nl-BE" sz="2200" b="1" dirty="0" smtClean="0"/>
              <a:t>Kick-off meeting op 13 maart 2017: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- Gezamenlijk project (Clubs &amp; Scheidsrechters) =&gt; “win-win”</a:t>
            </a:r>
            <a:br>
              <a:rPr lang="nl-BE" sz="2200" dirty="0" smtClean="0"/>
            </a:br>
            <a:r>
              <a:rPr lang="nl-BE" sz="2200" dirty="0" smtClean="0"/>
              <a:t>- Ondersteuning clubverantwoordelijke voor </a:t>
            </a:r>
            <a:r>
              <a:rPr lang="nl-BE" sz="2200" dirty="0" err="1" smtClean="0"/>
              <a:t>SR’s</a:t>
            </a:r>
            <a:r>
              <a:rPr lang="nl-BE" sz="2200" dirty="0" smtClean="0"/>
              <a:t> </a:t>
            </a:r>
            <a:r>
              <a:rPr lang="nl-BE" sz="2200" dirty="0"/>
              <a:t>5v5 en </a:t>
            </a:r>
            <a:r>
              <a:rPr lang="nl-BE" sz="2200" dirty="0" smtClean="0"/>
              <a:t>8v8</a:t>
            </a:r>
            <a:r>
              <a:rPr lang="nl-BE" sz="2200" dirty="0"/>
              <a:t/>
            </a:r>
            <a:br>
              <a:rPr lang="nl-BE" sz="2200" dirty="0"/>
            </a:br>
            <a:r>
              <a:rPr lang="nl-BE" sz="2200" dirty="0" smtClean="0"/>
              <a:t>- Verkorte </a:t>
            </a:r>
            <a:r>
              <a:rPr lang="nl-BE" sz="2200" dirty="0"/>
              <a:t>opleiding reglementen 5v5 en </a:t>
            </a:r>
            <a:r>
              <a:rPr lang="nl-BE" sz="2200" dirty="0" smtClean="0"/>
              <a:t>8v8 (incl. </a:t>
            </a:r>
            <a:r>
              <a:rPr lang="nl-BE" sz="2200" dirty="0" err="1" smtClean="0"/>
              <a:t>kwis</a:t>
            </a:r>
            <a:r>
              <a:rPr lang="nl-BE" sz="2200" dirty="0" smtClean="0"/>
              <a:t>)</a:t>
            </a:r>
            <a:br>
              <a:rPr lang="nl-BE" sz="2200" dirty="0" smtClean="0"/>
            </a:br>
            <a:r>
              <a:rPr lang="nl-BE" sz="2200" dirty="0" smtClean="0"/>
              <a:t>&amp; </a:t>
            </a:r>
            <a:r>
              <a:rPr lang="nl-BE" sz="2200" dirty="0" err="1" smtClean="0"/>
              <a:t>Feed-back</a:t>
            </a:r>
            <a:r>
              <a:rPr lang="nl-BE" sz="2200" dirty="0" smtClean="0"/>
              <a:t> op het terrein</a:t>
            </a:r>
            <a:br>
              <a:rPr lang="nl-BE" sz="2200" dirty="0" smtClean="0"/>
            </a:br>
            <a:endParaRPr lang="nl-BE" sz="2200" dirty="0" smtClean="0"/>
          </a:p>
          <a:p>
            <a:r>
              <a:rPr lang="nl-BE" sz="2200" b="1" dirty="0" smtClean="0"/>
              <a:t>Eerste clubbezoeken:</a:t>
            </a:r>
            <a:r>
              <a:rPr lang="nl-BE" sz="2200" dirty="0" smtClean="0"/>
              <a:t> resultaten</a:t>
            </a:r>
            <a:br>
              <a:rPr lang="nl-BE" sz="2200" dirty="0" smtClean="0"/>
            </a:br>
            <a:r>
              <a:rPr lang="nl-BE" sz="2200" dirty="0" smtClean="0"/>
              <a:t>- Zwarte Leeuw (3 kand.)</a:t>
            </a:r>
            <a:br>
              <a:rPr lang="nl-BE" sz="2200" dirty="0" smtClean="0"/>
            </a:br>
            <a:r>
              <a:rPr lang="nl-BE" sz="2200" dirty="0" smtClean="0"/>
              <a:t>- Berchem (3 kand.)</a:t>
            </a:r>
            <a:br>
              <a:rPr lang="nl-BE" sz="2200" dirty="0" smtClean="0"/>
            </a:br>
            <a:r>
              <a:rPr lang="nl-BE" sz="2200" dirty="0" smtClean="0"/>
              <a:t>- De Kempen (1 kand.)</a:t>
            </a:r>
            <a:br>
              <a:rPr lang="nl-BE" sz="2200" dirty="0" smtClean="0"/>
            </a:br>
            <a:endParaRPr lang="nl-BE" sz="2200" dirty="0" smtClean="0"/>
          </a:p>
          <a:p>
            <a:r>
              <a:rPr lang="nl-BE" sz="2200" b="1" dirty="0" smtClean="0"/>
              <a:t>Wanneer komen we bij u langs? 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E-mail </a:t>
            </a:r>
            <a:r>
              <a:rPr lang="nl-BE" sz="2200" dirty="0"/>
              <a:t>naar </a:t>
            </a:r>
            <a:r>
              <a:rPr lang="nl-BE" sz="2200" dirty="0" smtClean="0">
                <a:hlinkClick r:id="rId3"/>
              </a:rPr>
              <a:t>psc.foot.antwerpen@voetbalvlaanderen.be</a:t>
            </a:r>
            <a:r>
              <a:rPr lang="nl-BE" sz="2200" dirty="0" smtClean="0"/>
              <a:t/>
            </a:r>
            <a:br>
              <a:rPr lang="nl-BE" sz="2200" dirty="0" smtClean="0"/>
            </a:br>
            <a:endParaRPr lang="nl-BE" sz="22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911222"/>
            <a:ext cx="53233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2800" dirty="0" smtClean="0">
                <a:latin typeface="+mj-lt"/>
              </a:rPr>
              <a:t>Clubbezoek: 45min verkorte opleiding reglementen</a:t>
            </a:r>
            <a:endParaRPr lang="nl-BE" sz="2800" dirty="0">
              <a:latin typeface="+mj-lt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205346"/>
            <a:ext cx="6172200" cy="4920818"/>
          </a:xfrm>
        </p:spPr>
      </p:pic>
    </p:spTree>
    <p:extLst>
      <p:ext uri="{BB962C8B-B14F-4D97-AF65-F5344CB8AC3E}">
        <p14:creationId xmlns:p14="http://schemas.microsoft.com/office/powerpoint/2010/main" val="26576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200" dirty="0" smtClean="0">
                <a:latin typeface="+mj-lt"/>
              </a:rPr>
              <a:t>Clubbezoek: </a:t>
            </a:r>
            <a:r>
              <a:rPr lang="nl-BE" sz="3200" dirty="0" err="1" smtClean="0">
                <a:latin typeface="+mj-lt"/>
              </a:rPr>
              <a:t>mèt</a:t>
            </a:r>
            <a:r>
              <a:rPr lang="nl-BE" sz="3200" dirty="0" smtClean="0">
                <a:latin typeface="+mj-lt"/>
              </a:rPr>
              <a:t> aandacht voor body </a:t>
            </a:r>
            <a:r>
              <a:rPr lang="nl-BE" sz="3200" dirty="0" err="1" smtClean="0">
                <a:latin typeface="+mj-lt"/>
              </a:rPr>
              <a:t>language</a:t>
            </a:r>
            <a:endParaRPr lang="nl-BE" sz="3200" dirty="0">
              <a:latin typeface="+mj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60" y="1930582"/>
            <a:ext cx="4249280" cy="386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5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200" dirty="0" smtClean="0">
                <a:latin typeface="+mj-lt"/>
              </a:rPr>
              <a:t>Clubbezoek: daarna de praktijk…</a:t>
            </a:r>
            <a:endParaRPr lang="nl-BE" sz="3200" dirty="0">
              <a:latin typeface="+mj-lt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1417638"/>
            <a:ext cx="6089072" cy="4934672"/>
          </a:xfrm>
        </p:spPr>
      </p:pic>
    </p:spTree>
    <p:extLst>
      <p:ext uri="{BB962C8B-B14F-4D97-AF65-F5344CB8AC3E}">
        <p14:creationId xmlns:p14="http://schemas.microsoft.com/office/powerpoint/2010/main" val="12797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200" dirty="0" smtClean="0">
                <a:latin typeface="+mj-lt"/>
              </a:rPr>
              <a:t>Clubbezoek: begeleiding op het terrein</a:t>
            </a:r>
            <a:endParaRPr lang="nl-BE" sz="3200" dirty="0">
              <a:latin typeface="+mj-lt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260766"/>
            <a:ext cx="6255327" cy="4929765"/>
          </a:xfrm>
        </p:spPr>
      </p:pic>
    </p:spTree>
    <p:extLst>
      <p:ext uri="{BB962C8B-B14F-4D97-AF65-F5344CB8AC3E}">
        <p14:creationId xmlns:p14="http://schemas.microsoft.com/office/powerpoint/2010/main" val="7512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200" dirty="0" smtClean="0">
                <a:latin typeface="+mj-lt"/>
              </a:rPr>
              <a:t>Clubbezoek: nabespreking tijdens </a:t>
            </a:r>
            <a:r>
              <a:rPr lang="nl-BE" sz="3200" dirty="0" err="1" smtClean="0">
                <a:latin typeface="+mj-lt"/>
              </a:rPr>
              <a:t>quarters</a:t>
            </a:r>
            <a:r>
              <a:rPr lang="nl-BE" sz="3200" dirty="0" smtClean="0">
                <a:latin typeface="+mj-lt"/>
              </a:rPr>
              <a:t>…</a:t>
            </a:r>
            <a:endParaRPr lang="nl-BE" sz="3200" dirty="0">
              <a:latin typeface="+mj-lt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28" y="1149928"/>
            <a:ext cx="6421581" cy="4976236"/>
          </a:xfrm>
        </p:spPr>
      </p:pic>
    </p:spTree>
    <p:extLst>
      <p:ext uri="{BB962C8B-B14F-4D97-AF65-F5344CB8AC3E}">
        <p14:creationId xmlns:p14="http://schemas.microsoft.com/office/powerpoint/2010/main" val="39037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200" dirty="0" smtClean="0">
                <a:latin typeface="+mj-lt"/>
              </a:rPr>
              <a:t>Resultaat clubscheidsrechters (Berchem </a:t>
            </a:r>
            <a:r>
              <a:rPr lang="nl-BE" sz="3200" dirty="0" err="1" smtClean="0">
                <a:latin typeface="+mj-lt"/>
              </a:rPr>
              <a:t>Sp</a:t>
            </a:r>
            <a:r>
              <a:rPr lang="nl-BE" sz="3200" dirty="0" smtClean="0">
                <a:latin typeface="+mj-lt"/>
              </a:rPr>
              <a:t>.): een aantrekkingspool voor jongeren!</a:t>
            </a:r>
            <a:endParaRPr lang="nl-BE" sz="3200" dirty="0">
              <a:latin typeface="+mj-lt"/>
            </a:endParaRPr>
          </a:p>
        </p:txBody>
      </p:sp>
      <p:pic>
        <p:nvPicPr>
          <p:cNvPr id="4098" name="Picture 2" descr="C:\Users\beantaxjova\AppData\Local\Microsoft\Windows\Temporary Internet Files\Content.IE5\D1TKDC21\BWIMG_0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" y="1417638"/>
            <a:ext cx="8352264" cy="505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Arbitrage VV - Visie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endParaRPr lang="nl-NL" sz="1800" b="1" dirty="0" smtClean="0">
              <a:solidFill>
                <a:srgbClr val="463933"/>
              </a:solidFill>
              <a:latin typeface="Georgia" pitchFamily="18" charset="0"/>
              <a:ea typeface="MS PGothic" pitchFamily="34" charset="-128"/>
              <a:cs typeface="+mn-cs"/>
            </a:endParaRPr>
          </a:p>
          <a:p>
            <a:endParaRPr lang="nl-BE" dirty="0"/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6" y="1215483"/>
            <a:ext cx="6958361" cy="48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200" dirty="0" smtClean="0">
                <a:latin typeface="+mj-lt"/>
              </a:rPr>
              <a:t>Resultaat clubscheidsrechters (Berchem </a:t>
            </a:r>
            <a:r>
              <a:rPr lang="nl-BE" sz="3200" dirty="0" err="1" smtClean="0">
                <a:latin typeface="+mj-lt"/>
              </a:rPr>
              <a:t>Sp</a:t>
            </a:r>
            <a:r>
              <a:rPr lang="nl-BE" sz="3200" dirty="0" smtClean="0">
                <a:latin typeface="+mj-lt"/>
              </a:rPr>
              <a:t>.): een hechte community!</a:t>
            </a:r>
            <a:endParaRPr lang="nl-BE" sz="32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122" name="Picture 2" descr="C:\Users\beantaxjova\AppData\Local\Microsoft\Windows\Temporary Internet Files\Content.IE5\18LRIXKZ\groeps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9" y="1417638"/>
            <a:ext cx="8463776" cy="47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Word Scheidsrechter!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911222"/>
            <a:ext cx="532337" cy="864096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 smtClean="0"/>
              <a:t>Project “Clubscheidsrechter”</a:t>
            </a:r>
            <a:endParaRPr lang="nl-B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 smtClean="0"/>
              <a:t>Eindverantwoordelijke Bureau Arbitrage Antwerpen: Wilfried Rombouts</a:t>
            </a:r>
            <a:br>
              <a:rPr lang="nl-BE" sz="2400" dirty="0" smtClean="0"/>
            </a:br>
            <a:r>
              <a:rPr lang="nl-BE" sz="2400" dirty="0" smtClean="0">
                <a:hlinkClick r:id="rId2"/>
              </a:rPr>
              <a:t>wilfried.rombouts@gmail.com</a:t>
            </a:r>
            <a:r>
              <a:rPr lang="nl-BE" sz="2400" dirty="0" smtClean="0"/>
              <a:t/>
            </a:r>
            <a:br>
              <a:rPr lang="nl-BE" sz="2400" dirty="0" smtClean="0"/>
            </a:br>
            <a:endParaRPr lang="nl-BE" sz="2400" dirty="0" smtClean="0"/>
          </a:p>
          <a:p>
            <a:r>
              <a:rPr lang="nl-BE" sz="2400" dirty="0" smtClean="0"/>
              <a:t>Ervaring met een Referee </a:t>
            </a:r>
            <a:r>
              <a:rPr lang="nl-BE" sz="2400" dirty="0" err="1" smtClean="0"/>
              <a:t>Ambassador</a:t>
            </a:r>
            <a:r>
              <a:rPr lang="nl-BE" sz="2400" dirty="0" smtClean="0"/>
              <a:t>?: </a:t>
            </a:r>
            <a:br>
              <a:rPr lang="nl-BE" sz="2400" dirty="0" smtClean="0"/>
            </a:br>
            <a:r>
              <a:rPr lang="nl-BE" sz="2400" dirty="0" smtClean="0"/>
              <a:t>Marc Cornelis (Berchem </a:t>
            </a:r>
            <a:r>
              <a:rPr lang="nl-BE" sz="2400" dirty="0" err="1" smtClean="0"/>
              <a:t>Sp</a:t>
            </a:r>
            <a:r>
              <a:rPr lang="nl-BE" sz="2400" dirty="0" smtClean="0"/>
              <a:t>.):</a:t>
            </a:r>
            <a:r>
              <a:rPr lang="nl-BE" sz="2400" dirty="0"/>
              <a:t/>
            </a:r>
            <a:br>
              <a:rPr lang="nl-BE" sz="2400" dirty="0"/>
            </a:br>
            <a:r>
              <a:rPr lang="nl-BE" sz="2400" dirty="0" smtClean="0">
                <a:hlinkClick r:id="rId3"/>
              </a:rPr>
              <a:t>marc.cornelis1@gmail.com</a:t>
            </a:r>
            <a:endParaRPr lang="nl-BE" sz="2400" dirty="0" smtClean="0"/>
          </a:p>
          <a:p>
            <a:pPr marL="0" indent="0">
              <a:buNone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6394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YkT09aCAAM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25236" y="1551709"/>
            <a:ext cx="7443738" cy="45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dirty="0" smtClean="0"/>
              <a:t>	Dank </a:t>
            </a:r>
            <a:r>
              <a:rPr lang="nl-BE" dirty="0"/>
              <a:t>aan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Leden </a:t>
            </a:r>
            <a:r>
              <a:rPr lang="nl-BE" dirty="0"/>
              <a:t>Bureau Arbitrage </a:t>
            </a:r>
          </a:p>
          <a:p>
            <a:pPr marL="0" indent="0" algn="ctr">
              <a:buNone/>
            </a:pPr>
            <a:r>
              <a:rPr lang="nl-BE" dirty="0" smtClean="0"/>
              <a:t>	&amp; </a:t>
            </a:r>
            <a:r>
              <a:rPr lang="nl-BE" dirty="0"/>
              <a:t>zijn opleiders en adviseurs!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60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Arbitrage VV - Visie</a:t>
            </a:r>
            <a:endParaRPr lang="nl-BE" dirty="0"/>
          </a:p>
        </p:txBody>
      </p:sp>
      <p:pic>
        <p:nvPicPr>
          <p:cNvPr id="4" name="Afbeelding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68" y="1131849"/>
            <a:ext cx="6913756" cy="500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335213"/>
            <a:ext cx="8229600" cy="1143000"/>
          </a:xfrm>
        </p:spPr>
        <p:txBody>
          <a:bodyPr/>
          <a:lstStyle/>
          <a:p>
            <a:pPr eaLnBrk="1" hangingPunct="1"/>
            <a:r>
              <a:rPr lang="fr-BE" altLang="nl-BE" dirty="0" err="1" smtClean="0"/>
              <a:t>Een</a:t>
            </a:r>
            <a:r>
              <a:rPr lang="fr-BE" altLang="nl-BE" dirty="0" smtClean="0"/>
              <a:t> </a:t>
            </a:r>
            <a:r>
              <a:rPr lang="fr-BE" altLang="nl-BE" dirty="0" err="1" smtClean="0"/>
              <a:t>terugblik</a:t>
            </a:r>
            <a:r>
              <a:rPr lang="fr-BE" altLang="nl-BE" dirty="0" smtClean="0"/>
              <a:t> 2016-2017</a:t>
            </a:r>
          </a:p>
        </p:txBody>
      </p:sp>
    </p:spTree>
    <p:extLst>
      <p:ext uri="{BB962C8B-B14F-4D97-AF65-F5344CB8AC3E}">
        <p14:creationId xmlns:p14="http://schemas.microsoft.com/office/powerpoint/2010/main" val="33599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3567" y="717889"/>
            <a:ext cx="8229600" cy="371252"/>
          </a:xfrm>
        </p:spPr>
        <p:txBody>
          <a:bodyPr/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/>
              <a:t/>
            </a:r>
            <a:br>
              <a:rPr lang="nl-BE" sz="2800" dirty="0"/>
            </a:br>
            <a:r>
              <a:rPr lang="nl-BE" sz="2800" dirty="0" smtClean="0"/>
              <a:t/>
            </a:r>
            <a:br>
              <a:rPr lang="nl-BE" sz="2800" dirty="0" smtClean="0"/>
            </a:br>
            <a:endParaRPr lang="nl-BE" sz="3600" dirty="0"/>
          </a:p>
        </p:txBody>
      </p:sp>
      <p:sp>
        <p:nvSpPr>
          <p:cNvPr id="6" name="Rechthoek 5"/>
          <p:cNvSpPr/>
          <p:nvPr/>
        </p:nvSpPr>
        <p:spPr>
          <a:xfrm>
            <a:off x="256253" y="1292539"/>
            <a:ext cx="871629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latin typeface="PT Serif"/>
              </a:rPr>
              <a:t>Efficiëntie &amp; effectiviteit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Doorgedreven digitalisering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Implementatie van </a:t>
            </a:r>
            <a:r>
              <a:rPr lang="nl-BE" dirty="0" err="1" smtClean="0">
                <a:latin typeface="PT Serif"/>
              </a:rPr>
              <a:t>RefAssist</a:t>
            </a:r>
            <a:r>
              <a:rPr lang="nl-BE" dirty="0" smtClean="0">
                <a:latin typeface="PT Serif"/>
              </a:rPr>
              <a:t> (</a:t>
            </a:r>
            <a:r>
              <a:rPr lang="nl-BE" dirty="0" err="1" smtClean="0">
                <a:latin typeface="PT Serif"/>
              </a:rPr>
              <a:t>ism</a:t>
            </a:r>
            <a:r>
              <a:rPr lang="nl-BE" dirty="0" smtClean="0">
                <a:latin typeface="PT Serif"/>
              </a:rPr>
              <a:t> </a:t>
            </a:r>
            <a:r>
              <a:rPr lang="nl-BE" dirty="0" err="1" smtClean="0">
                <a:latin typeface="PT Serif"/>
              </a:rPr>
              <a:t>Movetex</a:t>
            </a:r>
            <a:r>
              <a:rPr lang="nl-BE" dirty="0" smtClean="0">
                <a:latin typeface="PT Serif"/>
              </a:rPr>
              <a:t>)</a:t>
            </a:r>
            <a:endParaRPr lang="nl-BE" dirty="0">
              <a:latin typeface="PT Serif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Besparing </a:t>
            </a:r>
            <a:r>
              <a:rPr lang="nl-BE" dirty="0" err="1" smtClean="0">
                <a:latin typeface="PT Serif"/>
              </a:rPr>
              <a:t>man-uren</a:t>
            </a:r>
            <a:r>
              <a:rPr lang="nl-BE" dirty="0" smtClean="0">
                <a:latin typeface="PT Serif"/>
              </a:rPr>
              <a:t> </a:t>
            </a:r>
            <a:r>
              <a:rPr lang="nl-BE" dirty="0" err="1" smtClean="0">
                <a:latin typeface="PT Serif"/>
              </a:rPr>
              <a:t>mbt</a:t>
            </a:r>
            <a:r>
              <a:rPr lang="nl-BE" dirty="0" smtClean="0">
                <a:latin typeface="PT Serif"/>
              </a:rPr>
              <a:t> aanduidingen, ingeven data en rapporten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PT Serif"/>
              </a:rPr>
              <a:t>Besparing van blokken: </a:t>
            </a:r>
          </a:p>
          <a:p>
            <a:pPr marL="457200" lvl="1" indent="0"/>
            <a:r>
              <a:rPr lang="nl-BE" dirty="0" smtClean="0">
                <a:latin typeface="PT Serif"/>
              </a:rPr>
              <a:t/>
            </a:r>
            <a:br>
              <a:rPr lang="nl-BE" dirty="0" smtClean="0">
                <a:latin typeface="PT Serif"/>
              </a:rPr>
            </a:br>
            <a:endParaRPr lang="nl-BE" dirty="0" smtClean="0">
              <a:latin typeface="PT Serif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sz="2000" dirty="0" smtClean="0">
              <a:latin typeface="PT Serif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4" name="Rechthoek 3"/>
          <p:cNvSpPr/>
          <p:nvPr/>
        </p:nvSpPr>
        <p:spPr>
          <a:xfrm>
            <a:off x="3005897" y="150422"/>
            <a:ext cx="3094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nl-BE" sz="3200" dirty="0" smtClean="0">
                <a:solidFill>
                  <a:srgbClr val="463933"/>
                </a:solidFill>
                <a:latin typeface="Edmondsans Bold"/>
              </a:rPr>
              <a:t>Realisaties 2016-2017 (1)</a:t>
            </a:r>
            <a:endParaRPr lang="nl-BE" sz="3200" dirty="0">
              <a:solidFill>
                <a:srgbClr val="463933"/>
              </a:solidFill>
              <a:latin typeface="Edmondsans Bold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02928"/>
              </p:ext>
            </p:extLst>
          </p:nvPr>
        </p:nvGraphicFramePr>
        <p:xfrm>
          <a:off x="1360449" y="3151316"/>
          <a:ext cx="5985925" cy="2657200"/>
        </p:xfrm>
        <a:graphic>
          <a:graphicData uri="http://schemas.openxmlformats.org/drawingml/2006/table">
            <a:tbl>
              <a:tblPr/>
              <a:tblGrid>
                <a:gridCol w="2324473"/>
                <a:gridCol w="942794"/>
                <a:gridCol w="1938416"/>
                <a:gridCol w="780242"/>
              </a:tblGrid>
              <a:tr h="379600">
                <a:tc>
                  <a:txBody>
                    <a:bodyPr/>
                    <a:lstStyle/>
                    <a:p>
                      <a:pPr algn="l" fontAlgn="b"/>
                      <a:endParaRPr lang="nl-B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Seizoen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Besparing aanduidingen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00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Bekerwedstrijden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2015-2016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-€ 2.939,00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-42,30%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9600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2016-2017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-€ 3.872,00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-51,00%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9600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00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Kampioenschapswedstrijden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2015-2016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-€ 40.560,00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-18,80%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9600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2016-2017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-€ 21.646,00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-15,90%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9600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6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 smtClean="0"/>
              <a:t>Realisaties 2016-2017 (2)</a:t>
            </a:r>
            <a:br>
              <a:rPr lang="nl-BE" sz="3200" dirty="0" smtClean="0"/>
            </a:b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6839"/>
            <a:ext cx="8229600" cy="4525963"/>
          </a:xfrm>
        </p:spPr>
        <p:txBody>
          <a:bodyPr>
            <a:noAutofit/>
          </a:bodyPr>
          <a:lstStyle/>
          <a:p>
            <a:pPr lvl="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rgbClr val="3F3F3F"/>
                </a:solidFill>
                <a:cs typeface="Arial" charset="0"/>
              </a:rPr>
              <a:t>Eénvormige</a:t>
            </a:r>
            <a:r>
              <a:rPr lang="nl-BE" sz="2000" dirty="0">
                <a:solidFill>
                  <a:srgbClr val="3F3F3F"/>
                </a:solidFill>
                <a:cs typeface="Arial" charset="0"/>
              </a:rPr>
              <a:t> </a:t>
            </a:r>
            <a:r>
              <a:rPr lang="nl-BE" sz="2000" b="1" dirty="0">
                <a:solidFill>
                  <a:srgbClr val="3F3F3F"/>
                </a:solidFill>
                <a:cs typeface="Arial" charset="0"/>
              </a:rPr>
              <a:t>opleiding</a:t>
            </a:r>
            <a:r>
              <a:rPr lang="nl-BE" sz="2000" dirty="0">
                <a:solidFill>
                  <a:srgbClr val="3F3F3F"/>
                </a:solidFill>
                <a:cs typeface="Arial" charset="0"/>
              </a:rPr>
              <a:t>:</a:t>
            </a:r>
            <a:endParaRPr lang="nl-BE" sz="2000" b="1" dirty="0">
              <a:solidFill>
                <a:srgbClr val="3F3F3F"/>
              </a:solidFill>
              <a:cs typeface="Arial" charset="0"/>
            </a:endParaRP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Uniforme cursussen over </a:t>
            </a:r>
            <a:r>
              <a:rPr lang="nl-BE" sz="1800" dirty="0" err="1" smtClean="0">
                <a:solidFill>
                  <a:srgbClr val="3F3F3F"/>
                </a:solidFill>
                <a:cs typeface="Arial" charset="0"/>
              </a:rPr>
              <a:t>provincie-grenzen</a:t>
            </a: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 </a:t>
            </a:r>
            <a:r>
              <a:rPr lang="nl-BE" sz="1800" dirty="0">
                <a:solidFill>
                  <a:srgbClr val="3F3F3F"/>
                </a:solidFill>
                <a:cs typeface="Arial" charset="0"/>
              </a:rPr>
              <a:t>heen</a:t>
            </a: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Trainingen voor namiddagkader in combinatie met technische sessies</a:t>
            </a: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“Iedereen Opleiding”: Gewestelijke Cursussen voor ELKE scheidsrechter via Vriendenkringen (dichter bij de basis)</a:t>
            </a: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Met </a:t>
            </a:r>
            <a:r>
              <a:rPr lang="nl-BE" sz="1800" dirty="0">
                <a:solidFill>
                  <a:srgbClr val="3F3F3F"/>
                </a:solidFill>
                <a:cs typeface="Arial" charset="0"/>
              </a:rPr>
              <a:t>extra focus op </a:t>
            </a: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talent-ontwikkeling</a:t>
            </a: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Coaching-cultuur: </a:t>
            </a:r>
            <a:r>
              <a:rPr lang="nl-BE" sz="1800" dirty="0">
                <a:solidFill>
                  <a:srgbClr val="3F3F3F"/>
                </a:solidFill>
                <a:cs typeface="Arial" charset="0"/>
              </a:rPr>
              <a:t>opleiding en begeleiding opleiders: </a:t>
            </a:r>
            <a:r>
              <a:rPr lang="nl-BE" sz="1800" dirty="0" err="1">
                <a:solidFill>
                  <a:srgbClr val="3F3F3F"/>
                </a:solidFill>
                <a:cs typeface="Arial" charset="0"/>
              </a:rPr>
              <a:t>trainingsessies</a:t>
            </a:r>
            <a:r>
              <a:rPr lang="nl-BE" sz="1800" dirty="0">
                <a:solidFill>
                  <a:srgbClr val="3F3F3F"/>
                </a:solidFill>
                <a:cs typeface="Arial" charset="0"/>
              </a:rPr>
              <a:t/>
            </a:r>
            <a:br>
              <a:rPr lang="nl-BE" sz="1800" dirty="0">
                <a:solidFill>
                  <a:srgbClr val="3F3F3F"/>
                </a:solidFill>
                <a:cs typeface="Arial" charset="0"/>
              </a:rPr>
            </a:br>
            <a:endParaRPr lang="nl-BE" sz="1800" dirty="0">
              <a:solidFill>
                <a:srgbClr val="3F3F3F"/>
              </a:solidFill>
              <a:cs typeface="Arial" charset="0"/>
            </a:endParaRP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3F3F3F"/>
              </a:solidFill>
              <a:cs typeface="Arial" charset="0"/>
            </a:endParaRPr>
          </a:p>
          <a:p>
            <a:pPr lvl="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000" b="1" dirty="0" smtClean="0">
                <a:solidFill>
                  <a:srgbClr val="3F3F3F"/>
                </a:solidFill>
                <a:cs typeface="Arial" charset="0"/>
              </a:rPr>
              <a:t>Promoties</a:t>
            </a: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:</a:t>
            </a:r>
            <a:endParaRPr lang="nl-BE" sz="1800" dirty="0" smtClean="0">
              <a:solidFill>
                <a:srgbClr val="3F3F3F"/>
              </a:solidFill>
              <a:cs typeface="Arial" charset="0"/>
            </a:endParaRP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Resulterend voor Antwerpen in:</a:t>
            </a:r>
            <a:br>
              <a:rPr lang="nl-BE" sz="18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- 3 SR promotie naar 3D Nationaal Amateur</a:t>
            </a:r>
            <a:br>
              <a:rPr lang="nl-BE" sz="18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- 3 AR promotie naar 3D en 2D Nationaal Amateur</a:t>
            </a:r>
            <a:br>
              <a:rPr lang="nl-BE" sz="18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- nieuwe elementen in vnl. 1P en 2P</a:t>
            </a:r>
            <a:br>
              <a:rPr lang="nl-BE" sz="18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1800" dirty="0" smtClean="0">
                <a:solidFill>
                  <a:srgbClr val="3F3F3F"/>
                </a:solidFill>
                <a:cs typeface="Arial" charset="0"/>
              </a:rPr>
              <a:t>- 17 jonge SR promotie naar 4P (namiddagkader)</a:t>
            </a:r>
            <a:br>
              <a:rPr lang="nl-BE" sz="1800" dirty="0" smtClean="0">
                <a:solidFill>
                  <a:srgbClr val="3F3F3F"/>
                </a:solidFill>
                <a:cs typeface="Arial" charset="0"/>
              </a:rPr>
            </a:br>
            <a:endParaRPr lang="nl-NL" sz="2400" dirty="0">
              <a:cs typeface="Arial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911222"/>
            <a:ext cx="53233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 smtClean="0"/>
              <a:t>Realisaties 2016-2017 (3)</a:t>
            </a:r>
            <a:br>
              <a:rPr lang="nl-BE" sz="3200" dirty="0" smtClean="0"/>
            </a:b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6839"/>
            <a:ext cx="8229600" cy="4525963"/>
          </a:xfrm>
        </p:spPr>
        <p:txBody>
          <a:bodyPr>
            <a:noAutofit/>
          </a:bodyPr>
          <a:lstStyle/>
          <a:p>
            <a:pPr lvl="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000" b="1" dirty="0" smtClean="0">
                <a:solidFill>
                  <a:srgbClr val="3F3F3F"/>
                </a:solidFill>
                <a:cs typeface="Arial" charset="0"/>
              </a:rPr>
              <a:t>Communicatie</a:t>
            </a: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:</a:t>
            </a:r>
            <a:br>
              <a:rPr lang="nl-BE" sz="2000" dirty="0" smtClean="0">
                <a:solidFill>
                  <a:srgbClr val="3F3F3F"/>
                </a:solidFill>
                <a:cs typeface="Arial" charset="0"/>
              </a:rPr>
            </a:br>
            <a:endParaRPr lang="nl-BE" sz="2000" b="1" dirty="0">
              <a:solidFill>
                <a:srgbClr val="3F3F3F"/>
              </a:solidFill>
              <a:cs typeface="Arial" charset="0"/>
            </a:endParaRP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000" dirty="0" err="1" smtClean="0">
                <a:solidFill>
                  <a:srgbClr val="3F3F3F"/>
                </a:solidFill>
                <a:cs typeface="Arial" charset="0"/>
              </a:rPr>
              <a:t>Facebook</a:t>
            </a: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-pagina</a:t>
            </a:r>
            <a:endParaRPr lang="nl-BE" sz="2000" dirty="0">
              <a:solidFill>
                <a:srgbClr val="3F3F3F"/>
              </a:solidFill>
              <a:cs typeface="Arial" charset="0"/>
            </a:endParaRP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LAVA-website (</a:t>
            </a:r>
            <a:r>
              <a:rPr lang="nl-BE" sz="2000" dirty="0" smtClean="0">
                <a:solidFill>
                  <a:srgbClr val="3F3F3F"/>
                </a:solidFill>
                <a:cs typeface="Arial" charset="0"/>
                <a:hlinkClick r:id="rId3"/>
              </a:rPr>
              <a:t>www.vvantwerpen.be/arbitrage-</a:t>
            </a:r>
            <a:r>
              <a:rPr lang="nl-BE" sz="2000" dirty="0" err="1" smtClean="0">
                <a:solidFill>
                  <a:srgbClr val="3F3F3F"/>
                </a:solidFill>
                <a:cs typeface="Arial" charset="0"/>
                <a:hlinkClick r:id="rId3"/>
              </a:rPr>
              <a:t>antwerpen</a:t>
            </a:r>
            <a:r>
              <a:rPr lang="nl-BE" sz="2000" dirty="0" smtClean="0">
                <a:solidFill>
                  <a:srgbClr val="3F3F3F"/>
                </a:solidFill>
                <a:cs typeface="Arial" charset="0"/>
                <a:hlinkClick r:id="rId3"/>
              </a:rPr>
              <a:t>/</a:t>
            </a: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)</a:t>
            </a: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Pers/Media:</a:t>
            </a:r>
            <a:br>
              <a:rPr lang="nl-BE" sz="20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- </a:t>
            </a:r>
            <a:r>
              <a:rPr lang="nl-BE" sz="2000" dirty="0" err="1" smtClean="0">
                <a:solidFill>
                  <a:srgbClr val="3F3F3F"/>
                </a:solidFill>
                <a:cs typeface="Arial" charset="0"/>
              </a:rPr>
              <a:t>Voetbalexpress</a:t>
            </a: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/>
            </a:r>
            <a:br>
              <a:rPr lang="nl-BE" sz="20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- persbelangstelling omtrent artikels:</a:t>
            </a:r>
            <a:br>
              <a:rPr lang="nl-BE" sz="20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1) “tekort aan scheidsrechters”: </a:t>
            </a:r>
            <a:br>
              <a:rPr lang="nl-BE" sz="20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 		</a:t>
            </a:r>
            <a:r>
              <a:rPr lang="nl-BE" sz="1600" dirty="0" smtClean="0">
                <a:solidFill>
                  <a:srgbClr val="3F3F3F"/>
                </a:solidFill>
                <a:cs typeface="Arial" charset="0"/>
              </a:rPr>
              <a:t>van 800 (juni/2016) </a:t>
            </a:r>
            <a:br>
              <a:rPr lang="nl-BE" sz="16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1600" dirty="0" smtClean="0">
                <a:solidFill>
                  <a:srgbClr val="3F3F3F"/>
                </a:solidFill>
                <a:cs typeface="Arial" charset="0"/>
              </a:rPr>
              <a:t> 		naar 740 (sept/2016 =&gt; juni/2017): status quo</a:t>
            </a:r>
            <a:br>
              <a:rPr lang="nl-BE" sz="1600" dirty="0" smtClean="0">
                <a:solidFill>
                  <a:srgbClr val="3F3F3F"/>
                </a:solidFill>
                <a:cs typeface="Arial" charset="0"/>
              </a:rPr>
            </a:b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2) “jonge refs: hoe vroeger je in uw club begint, hoe beter/hoe gemakkelijker”</a:t>
            </a:r>
          </a:p>
          <a:p>
            <a:pPr marL="800100" lvl="1" indent="-342900" defTabSz="4556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000" dirty="0" smtClean="0">
                <a:solidFill>
                  <a:srgbClr val="3F3F3F"/>
                </a:solidFill>
                <a:cs typeface="Arial" charset="0"/>
              </a:rPr>
              <a:t>Kick-off van nieuw project “clubscheidsrechter”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911222"/>
            <a:ext cx="53233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 smtClean="0"/>
              <a:t>Acties en focus</a:t>
            </a: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34365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nl-BE" sz="2200" b="1" dirty="0" smtClean="0"/>
              <a:t>Efficiëntie: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- Verderzetting optimalisatie kosten</a:t>
            </a:r>
            <a:br>
              <a:rPr lang="nl-BE" sz="2200" dirty="0" smtClean="0"/>
            </a:br>
            <a:r>
              <a:rPr lang="nl-BE" sz="2200" dirty="0" smtClean="0"/>
              <a:t>- </a:t>
            </a:r>
            <a:r>
              <a:rPr lang="nl-BE" sz="2200" dirty="0" err="1" smtClean="0"/>
              <a:t>ObserverAssist</a:t>
            </a:r>
            <a:r>
              <a:rPr lang="nl-BE" sz="2200" dirty="0" smtClean="0"/>
              <a:t>: platform voor automatisatie verwerking SR-examens</a:t>
            </a:r>
          </a:p>
          <a:p>
            <a:r>
              <a:rPr lang="nl-BE" sz="2200" b="1" dirty="0" smtClean="0"/>
              <a:t>Voorbereiding en opleiding: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- Aanduidingen </a:t>
            </a:r>
            <a:r>
              <a:rPr lang="nl-BE" sz="2200" dirty="0" err="1" smtClean="0"/>
              <a:t>AR’s</a:t>
            </a:r>
            <a:r>
              <a:rPr lang="nl-BE" sz="2200" dirty="0" smtClean="0"/>
              <a:t> tijdens Beker Antwerpen (4 voorrondes 1P-2P)</a:t>
            </a:r>
            <a:br>
              <a:rPr lang="nl-BE" sz="2200" dirty="0" smtClean="0"/>
            </a:br>
            <a:r>
              <a:rPr lang="nl-BE" sz="2200" dirty="0" smtClean="0"/>
              <a:t>- Aanduidingen </a:t>
            </a:r>
            <a:r>
              <a:rPr lang="nl-BE" sz="2200" dirty="0" err="1" smtClean="0"/>
              <a:t>AR’s</a:t>
            </a:r>
            <a:r>
              <a:rPr lang="nl-BE" sz="2200" dirty="0" smtClean="0"/>
              <a:t> bij </a:t>
            </a:r>
            <a:r>
              <a:rPr lang="nl-BE" sz="2200" dirty="0" err="1" smtClean="0"/>
              <a:t>vriendsch</a:t>
            </a:r>
            <a:r>
              <a:rPr lang="nl-BE" sz="2200" dirty="0" smtClean="0"/>
              <a:t>. </a:t>
            </a:r>
            <a:r>
              <a:rPr lang="nl-BE" sz="2200" dirty="0"/>
              <a:t>w</a:t>
            </a:r>
            <a:r>
              <a:rPr lang="nl-BE" sz="2200" dirty="0" smtClean="0"/>
              <a:t>edstrijden vanaf ploegen 1P</a:t>
            </a:r>
            <a:br>
              <a:rPr lang="nl-BE" sz="2200" dirty="0" smtClean="0"/>
            </a:br>
            <a:r>
              <a:rPr lang="nl-BE" sz="2200" dirty="0" smtClean="0"/>
              <a:t>- Intensifiëring: extra trainingen, etc.</a:t>
            </a:r>
            <a:br>
              <a:rPr lang="nl-BE" sz="2200" dirty="0" smtClean="0"/>
            </a:br>
            <a:endParaRPr lang="nl-BE" sz="2200" dirty="0" smtClean="0"/>
          </a:p>
          <a:p>
            <a:r>
              <a:rPr lang="nl-BE" sz="2200" b="1" dirty="0" smtClean="0"/>
              <a:t>Innovatie: 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- Coaching-cultuur</a:t>
            </a:r>
            <a:br>
              <a:rPr lang="nl-BE" sz="2200" dirty="0" smtClean="0"/>
            </a:br>
            <a:r>
              <a:rPr lang="nl-BE" sz="2200" dirty="0" smtClean="0"/>
              <a:t>- Meer connectie met clubs: </a:t>
            </a:r>
            <a:br>
              <a:rPr lang="nl-BE" sz="2200" dirty="0" smtClean="0"/>
            </a:br>
            <a:r>
              <a:rPr lang="nl-BE" sz="2200" dirty="0" smtClean="0"/>
              <a:t>		- gezamenlijke aanpak van tekort </a:t>
            </a:r>
            <a:r>
              <a:rPr lang="nl-BE" sz="2200" dirty="0" err="1" smtClean="0"/>
              <a:t>SR’s</a:t>
            </a:r>
            <a:r>
              <a:rPr lang="nl-BE" sz="2200" dirty="0" smtClean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911222"/>
            <a:ext cx="532337" cy="8640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3988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2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6" y="5451099"/>
            <a:ext cx="532337" cy="8640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" y="166255"/>
            <a:ext cx="5638800" cy="642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8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URBSFA">
  <a:themeElements>
    <a:clrScheme name="Personnalisé 5">
      <a:dk1>
        <a:srgbClr val="3F3F3F"/>
      </a:dk1>
      <a:lt1>
        <a:srgbClr val="FFFFFF"/>
      </a:lt1>
      <a:dk2>
        <a:srgbClr val="000000"/>
      </a:dk2>
      <a:lt2>
        <a:srgbClr val="EEECE1"/>
      </a:lt2>
      <a:accent1>
        <a:srgbClr val="503D35"/>
      </a:accent1>
      <a:accent2>
        <a:srgbClr val="DDDEDD"/>
      </a:accent2>
      <a:accent3>
        <a:srgbClr val="A5A6A5"/>
      </a:accent3>
      <a:accent4>
        <a:srgbClr val="BA971C"/>
      </a:accent4>
      <a:accent5>
        <a:srgbClr val="FF0000"/>
      </a:accent5>
      <a:accent6>
        <a:srgbClr val="FFFF00"/>
      </a:accent6>
      <a:hlink>
        <a:srgbClr val="FF0000"/>
      </a:hlink>
      <a:folHlink>
        <a:srgbClr val="AB000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410</Words>
  <Application>Microsoft Office PowerPoint</Application>
  <PresentationFormat>Diavoorstelling (4:3)</PresentationFormat>
  <Paragraphs>132</Paragraphs>
  <Slides>24</Slides>
  <Notes>10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6" baseType="lpstr">
      <vt:lpstr>ＭＳ Ｐゴシック</vt:lpstr>
      <vt:lpstr>Calibri</vt:lpstr>
      <vt:lpstr>Cambria</vt:lpstr>
      <vt:lpstr>Times New Roman</vt:lpstr>
      <vt:lpstr>Arial</vt:lpstr>
      <vt:lpstr>PT Serif</vt:lpstr>
      <vt:lpstr>Edmondsans Regular</vt:lpstr>
      <vt:lpstr>ＭＳ Ｐゴシック</vt:lpstr>
      <vt:lpstr>Georgia</vt:lpstr>
      <vt:lpstr>Edmondsans Medium</vt:lpstr>
      <vt:lpstr>Edmondsans Bold</vt:lpstr>
      <vt:lpstr>Thème URBSFA</vt:lpstr>
      <vt:lpstr>PowerPoint-presentatie</vt:lpstr>
      <vt:lpstr>Arbitrage VV - Visie</vt:lpstr>
      <vt:lpstr>Arbitrage VV - Visie</vt:lpstr>
      <vt:lpstr>Een terugblik 2016-2017</vt:lpstr>
      <vt:lpstr>   </vt:lpstr>
      <vt:lpstr>Realisaties 2016-2017 (2) </vt:lpstr>
      <vt:lpstr>Realisaties 2016-2017 (3) </vt:lpstr>
      <vt:lpstr>Acties en focus</vt:lpstr>
      <vt:lpstr>PowerPoint-presentatie</vt:lpstr>
      <vt:lpstr>Vooruitblik 2017-2018</vt:lpstr>
      <vt:lpstr>Beslissing 2017-2018</vt:lpstr>
      <vt:lpstr>Acties en focus</vt:lpstr>
      <vt:lpstr>Project “Clubscheidsrechter”</vt:lpstr>
      <vt:lpstr>Clubbezoek: 45min verkorte opleiding reglementen</vt:lpstr>
      <vt:lpstr>Clubbezoek: mèt aandacht voor body language</vt:lpstr>
      <vt:lpstr>Clubbezoek: daarna de praktijk…</vt:lpstr>
      <vt:lpstr>Clubbezoek: begeleiding op het terrein</vt:lpstr>
      <vt:lpstr>Clubbezoek: nabespreking tijdens quarters…</vt:lpstr>
      <vt:lpstr>Resultaat clubscheidsrechters (Berchem Sp.): een aantrekkingspool voor jongeren!</vt:lpstr>
      <vt:lpstr>Resultaat clubscheidsrechters (Berchem Sp.): een hechte community!</vt:lpstr>
      <vt:lpstr>Word Scheidsrechter!</vt:lpstr>
      <vt:lpstr>Project “Clubscheidsrechter”</vt:lpstr>
      <vt:lpstr>PowerPoint-presentatie</vt:lpstr>
      <vt:lpstr>PowerPoint-presentatie</vt:lpstr>
    </vt:vector>
  </TitlesOfParts>
  <Company>ICHEC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Roosens</dc:creator>
  <cp:lastModifiedBy>Wilfried Rombouts</cp:lastModifiedBy>
  <cp:revision>180</cp:revision>
  <cp:lastPrinted>2017-06-15T17:37:56Z</cp:lastPrinted>
  <dcterms:created xsi:type="dcterms:W3CDTF">2013-06-26T11:11:25Z</dcterms:created>
  <dcterms:modified xsi:type="dcterms:W3CDTF">2017-06-30T20:23:56Z</dcterms:modified>
</cp:coreProperties>
</file>