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  <p:sldMasterId id="2147483679" r:id="rId2"/>
  </p:sldMasterIdLst>
  <p:notesMasterIdLst>
    <p:notesMasterId r:id="rId28"/>
  </p:notesMasterIdLst>
  <p:handoutMasterIdLst>
    <p:handoutMasterId r:id="rId29"/>
  </p:handoutMasterIdLst>
  <p:sldIdLst>
    <p:sldId id="580" r:id="rId3"/>
    <p:sldId id="581" r:id="rId4"/>
    <p:sldId id="619" r:id="rId5"/>
    <p:sldId id="624" r:id="rId6"/>
    <p:sldId id="656" r:id="rId7"/>
    <p:sldId id="625" r:id="rId8"/>
    <p:sldId id="676" r:id="rId9"/>
    <p:sldId id="655" r:id="rId10"/>
    <p:sldId id="626" r:id="rId11"/>
    <p:sldId id="669" r:id="rId12"/>
    <p:sldId id="627" r:id="rId13"/>
    <p:sldId id="662" r:id="rId14"/>
    <p:sldId id="663" r:id="rId15"/>
    <p:sldId id="664" r:id="rId16"/>
    <p:sldId id="666" r:id="rId17"/>
    <p:sldId id="667" r:id="rId18"/>
    <p:sldId id="668" r:id="rId19"/>
    <p:sldId id="628" r:id="rId20"/>
    <p:sldId id="671" r:id="rId21"/>
    <p:sldId id="646" r:id="rId22"/>
    <p:sldId id="672" r:id="rId23"/>
    <p:sldId id="673" r:id="rId24"/>
    <p:sldId id="670" r:id="rId25"/>
    <p:sldId id="675" r:id="rId26"/>
    <p:sldId id="674" r:id="rId27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CFCF"/>
    <a:srgbClr val="E8E9E9"/>
    <a:srgbClr val="BBBCC1"/>
    <a:srgbClr val="00CC00"/>
    <a:srgbClr val="0000CC"/>
    <a:srgbClr val="D60093"/>
    <a:srgbClr val="F88614"/>
    <a:srgbClr val="FD55C1"/>
    <a:srgbClr val="3F4344"/>
    <a:srgbClr val="3D4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5" autoAdjust="0"/>
    <p:restoredTop sz="94624"/>
  </p:normalViewPr>
  <p:slideViewPr>
    <p:cSldViewPr snapToGrid="0" snapToObjects="1">
      <p:cViewPr varScale="1">
        <p:scale>
          <a:sx n="82" d="100"/>
          <a:sy n="82" d="100"/>
        </p:scale>
        <p:origin x="499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3" d="100"/>
          <a:sy n="73" d="100"/>
        </p:scale>
        <p:origin x="250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C5F4DF-EADC-489A-8F6C-BFE614E556BC}" type="doc">
      <dgm:prSet loTypeId="urn:microsoft.com/office/officeart/2005/8/layout/venn3" loCatId="relationship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nl-BE"/>
        </a:p>
      </dgm:t>
    </dgm:pt>
    <dgm:pt modelId="{D0F4BC13-4F87-4F5D-88C4-449DC00A52E3}">
      <dgm:prSet phldrT="[Tekst]"/>
      <dgm:spPr/>
      <dgm:t>
        <a:bodyPr/>
        <a:lstStyle/>
        <a:p>
          <a:pPr algn="ctr"/>
          <a:r>
            <a:rPr lang="nl-BE" dirty="0"/>
            <a:t>IP</a:t>
          </a:r>
        </a:p>
      </dgm:t>
    </dgm:pt>
    <dgm:pt modelId="{338B0158-BAE5-493F-A967-7AFA8AE053E5}" type="parTrans" cxnId="{08952DE3-F7CA-44BF-AF54-B374FABAF89E}">
      <dgm:prSet/>
      <dgm:spPr/>
      <dgm:t>
        <a:bodyPr/>
        <a:lstStyle/>
        <a:p>
          <a:pPr algn="ctr"/>
          <a:endParaRPr lang="nl-BE"/>
        </a:p>
      </dgm:t>
    </dgm:pt>
    <dgm:pt modelId="{2FFAA585-1F2E-4BC3-937D-D13793275056}" type="sibTrans" cxnId="{08952DE3-F7CA-44BF-AF54-B374FABAF89E}">
      <dgm:prSet/>
      <dgm:spPr/>
      <dgm:t>
        <a:bodyPr/>
        <a:lstStyle/>
        <a:p>
          <a:pPr algn="ctr"/>
          <a:endParaRPr lang="nl-BE"/>
        </a:p>
      </dgm:t>
    </dgm:pt>
    <dgm:pt modelId="{40EC1E6B-D458-4242-A680-569D70555302}">
      <dgm:prSet phldrT="[Tekst]"/>
      <dgm:spPr/>
      <dgm:t>
        <a:bodyPr/>
        <a:lstStyle/>
        <a:p>
          <a:pPr algn="ctr"/>
          <a:r>
            <a:rPr lang="nl-BE" dirty="0"/>
            <a:t>P</a:t>
          </a:r>
        </a:p>
      </dgm:t>
    </dgm:pt>
    <dgm:pt modelId="{478CAC07-A20E-4724-BC0D-8C9BF9E070A8}" type="parTrans" cxnId="{A5D066CD-BB72-4E69-AFF8-CC543F0C57DF}">
      <dgm:prSet/>
      <dgm:spPr/>
      <dgm:t>
        <a:bodyPr/>
        <a:lstStyle/>
        <a:p>
          <a:pPr algn="ctr"/>
          <a:endParaRPr lang="nl-BE"/>
        </a:p>
      </dgm:t>
    </dgm:pt>
    <dgm:pt modelId="{F33FF6FD-47E6-4117-BD15-1A2378A35504}" type="sibTrans" cxnId="{A5D066CD-BB72-4E69-AFF8-CC543F0C57DF}">
      <dgm:prSet/>
      <dgm:spPr/>
      <dgm:t>
        <a:bodyPr/>
        <a:lstStyle/>
        <a:p>
          <a:pPr algn="ctr"/>
          <a:endParaRPr lang="nl-BE"/>
        </a:p>
      </dgm:t>
    </dgm:pt>
    <dgm:pt modelId="{5D90F036-65CC-4DE8-A4CF-3060E76F61E7}" type="pres">
      <dgm:prSet presAssocID="{86C5F4DF-EADC-489A-8F6C-BFE614E556BC}" presName="Name0" presStyleCnt="0">
        <dgm:presLayoutVars>
          <dgm:dir/>
          <dgm:resizeHandles val="exact"/>
        </dgm:presLayoutVars>
      </dgm:prSet>
      <dgm:spPr/>
    </dgm:pt>
    <dgm:pt modelId="{9590CC10-87AA-478E-80BD-D92A2F8F3719}" type="pres">
      <dgm:prSet presAssocID="{D0F4BC13-4F87-4F5D-88C4-449DC00A52E3}" presName="Name5" presStyleLbl="vennNode1" presStyleIdx="0" presStyleCnt="2" custLinFactX="-10235" custLinFactNeighborX="-100000" custLinFactNeighborY="240">
        <dgm:presLayoutVars>
          <dgm:bulletEnabled val="1"/>
        </dgm:presLayoutVars>
      </dgm:prSet>
      <dgm:spPr/>
    </dgm:pt>
    <dgm:pt modelId="{C1835DED-D394-448F-AE41-E349CB48E0A2}" type="pres">
      <dgm:prSet presAssocID="{2FFAA585-1F2E-4BC3-937D-D13793275056}" presName="space" presStyleCnt="0"/>
      <dgm:spPr/>
    </dgm:pt>
    <dgm:pt modelId="{28D13BF7-1B41-4B1D-93A7-DDE9A62E2D08}" type="pres">
      <dgm:prSet presAssocID="{40EC1E6B-D458-4242-A680-569D70555302}" presName="Name5" presStyleLbl="vennNode1" presStyleIdx="1" presStyleCnt="2" custLinFactX="24902" custLinFactNeighborX="100000" custLinFactNeighborY="-2817">
        <dgm:presLayoutVars>
          <dgm:bulletEnabled val="1"/>
        </dgm:presLayoutVars>
      </dgm:prSet>
      <dgm:spPr/>
    </dgm:pt>
  </dgm:ptLst>
  <dgm:cxnLst>
    <dgm:cxn modelId="{D5E08A17-7D81-4B99-9C5C-771D306A7911}" type="presOf" srcId="{86C5F4DF-EADC-489A-8F6C-BFE614E556BC}" destId="{5D90F036-65CC-4DE8-A4CF-3060E76F61E7}" srcOrd="0" destOrd="0" presId="urn:microsoft.com/office/officeart/2005/8/layout/venn3"/>
    <dgm:cxn modelId="{A5D066CD-BB72-4E69-AFF8-CC543F0C57DF}" srcId="{86C5F4DF-EADC-489A-8F6C-BFE614E556BC}" destId="{40EC1E6B-D458-4242-A680-569D70555302}" srcOrd="1" destOrd="0" parTransId="{478CAC07-A20E-4724-BC0D-8C9BF9E070A8}" sibTransId="{F33FF6FD-47E6-4117-BD15-1A2378A35504}"/>
    <dgm:cxn modelId="{08952DE3-F7CA-44BF-AF54-B374FABAF89E}" srcId="{86C5F4DF-EADC-489A-8F6C-BFE614E556BC}" destId="{D0F4BC13-4F87-4F5D-88C4-449DC00A52E3}" srcOrd="0" destOrd="0" parTransId="{338B0158-BAE5-493F-A967-7AFA8AE053E5}" sibTransId="{2FFAA585-1F2E-4BC3-937D-D13793275056}"/>
    <dgm:cxn modelId="{CBE2A1EB-A5F7-4F16-B373-5567546B3B12}" type="presOf" srcId="{40EC1E6B-D458-4242-A680-569D70555302}" destId="{28D13BF7-1B41-4B1D-93A7-DDE9A62E2D08}" srcOrd="0" destOrd="0" presId="urn:microsoft.com/office/officeart/2005/8/layout/venn3"/>
    <dgm:cxn modelId="{0FA790FF-1554-4C49-A034-124BD202EA4F}" type="presOf" srcId="{D0F4BC13-4F87-4F5D-88C4-449DC00A52E3}" destId="{9590CC10-87AA-478E-80BD-D92A2F8F3719}" srcOrd="0" destOrd="0" presId="urn:microsoft.com/office/officeart/2005/8/layout/venn3"/>
    <dgm:cxn modelId="{E0F0ECBF-8EF9-4F81-8FC6-2EB195D2080F}" type="presParOf" srcId="{5D90F036-65CC-4DE8-A4CF-3060E76F61E7}" destId="{9590CC10-87AA-478E-80BD-D92A2F8F3719}" srcOrd="0" destOrd="0" presId="urn:microsoft.com/office/officeart/2005/8/layout/venn3"/>
    <dgm:cxn modelId="{AB616FC1-2D99-4475-8284-61D074090060}" type="presParOf" srcId="{5D90F036-65CC-4DE8-A4CF-3060E76F61E7}" destId="{C1835DED-D394-448F-AE41-E349CB48E0A2}" srcOrd="1" destOrd="0" presId="urn:microsoft.com/office/officeart/2005/8/layout/venn3"/>
    <dgm:cxn modelId="{EC6AF659-EF38-4974-A106-54FD801C7A08}" type="presParOf" srcId="{5D90F036-65CC-4DE8-A4CF-3060E76F61E7}" destId="{28D13BF7-1B41-4B1D-93A7-DDE9A62E2D08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0CC10-87AA-478E-80BD-D92A2F8F3719}">
      <dsp:nvSpPr>
        <dsp:cNvPr id="0" name=""/>
        <dsp:cNvSpPr/>
      </dsp:nvSpPr>
      <dsp:spPr>
        <a:xfrm>
          <a:off x="1991683" y="540"/>
          <a:ext cx="1150100" cy="115010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3294" tIns="62230" rIns="63294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900" kern="1200" dirty="0"/>
            <a:t>IP</a:t>
          </a:r>
        </a:p>
      </dsp:txBody>
      <dsp:txXfrm>
        <a:off x="2160111" y="168968"/>
        <a:ext cx="813244" cy="813244"/>
      </dsp:txXfrm>
    </dsp:sp>
    <dsp:sp modelId="{28D13BF7-1B41-4B1D-93A7-DDE9A62E2D08}">
      <dsp:nvSpPr>
        <dsp:cNvPr id="0" name=""/>
        <dsp:cNvSpPr/>
      </dsp:nvSpPr>
      <dsp:spPr>
        <a:xfrm>
          <a:off x="3775915" y="0"/>
          <a:ext cx="1150100" cy="115010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3294" tIns="62230" rIns="63294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900" kern="1200" dirty="0"/>
            <a:t>P</a:t>
          </a:r>
        </a:p>
      </dsp:txBody>
      <dsp:txXfrm>
        <a:off x="3944343" y="168428"/>
        <a:ext cx="813244" cy="813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41064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622799" y="1"/>
            <a:ext cx="4301543" cy="341064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389FC373-92D4-4DF0-BCAB-41F3161F44A8}" type="datetimeFigureOut">
              <a:rPr lang="nl-BE" smtClean="0"/>
              <a:t>4/06/2018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3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3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012112DF-2A11-4019-B3EC-91B68CD937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5824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41064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1"/>
            <a:ext cx="4301543" cy="341064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32328DF1-D6EC-164C-9D10-048EC3E983E8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849313"/>
            <a:ext cx="4081462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3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3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3DCAAF3D-FBE1-5544-9487-074DB7F2BCB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45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9" r="34032"/>
          <a:stretch/>
        </p:blipFill>
        <p:spPr>
          <a:xfrm>
            <a:off x="0" y="514350"/>
            <a:ext cx="2231858" cy="689409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dmondsans" charset="0"/>
                <a:ea typeface="Edmondsans" charset="0"/>
                <a:cs typeface="Edmondsans" charset="0"/>
              </a:defRPr>
            </a:lvl1pPr>
          </a:lstStyle>
          <a:p>
            <a:fld id="{D35F693D-A22B-4CB9-AFE3-E643F53C2A2D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4/06/2018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838" y="1329324"/>
            <a:ext cx="5819274" cy="3879516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2141" y="5637711"/>
            <a:ext cx="1726709" cy="122028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0809" y="5747657"/>
            <a:ext cx="694737" cy="88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74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693D-A22B-4CB9-AFE3-E643F53C2A2D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4/06/2018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135B-13C7-4F1B-8DE1-D4E33D1BE3A0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93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693D-A22B-4CB9-AFE3-E643F53C2A2D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4/06/2018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135B-13C7-4F1B-8DE1-D4E33D1BE3A0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614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693D-A22B-4CB9-AFE3-E643F53C2A2D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4/06/2018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135B-13C7-4F1B-8DE1-D4E33D1BE3A0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97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693D-A22B-4CB9-AFE3-E643F53C2A2D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4/06/2018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135B-13C7-4F1B-8DE1-D4E33D1BE3A0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864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9" r="34032"/>
          <a:stretch/>
        </p:blipFill>
        <p:spPr>
          <a:xfrm>
            <a:off x="0" y="514350"/>
            <a:ext cx="2231858" cy="689409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dmondsans" charset="0"/>
                <a:ea typeface="Edmondsans" charset="0"/>
                <a:cs typeface="Edmondsans" charset="0"/>
              </a:defRPr>
            </a:lvl1pPr>
          </a:lstStyle>
          <a:p>
            <a:fld id="{D35F693D-A22B-4CB9-AFE3-E643F53C2A2D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4/06/2018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838" y="1329324"/>
            <a:ext cx="5819274" cy="3879516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2141" y="5637711"/>
            <a:ext cx="1726709" cy="122028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0809" y="5747657"/>
            <a:ext cx="694737" cy="88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7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67"/>
          <a:stretch/>
        </p:blipFill>
        <p:spPr>
          <a:xfrm>
            <a:off x="-1" y="1"/>
            <a:ext cx="12308305" cy="6858000"/>
          </a:xfrm>
          <a:prstGeom prst="rect">
            <a:avLst/>
          </a:prstGeom>
        </p:spPr>
      </p:pic>
      <p:pic>
        <p:nvPicPr>
          <p:cNvPr id="10" name="Content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8" r="34032"/>
          <a:stretch/>
        </p:blipFill>
        <p:spPr>
          <a:xfrm>
            <a:off x="0" y="514350"/>
            <a:ext cx="1232234" cy="6894095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406690" y="2068794"/>
            <a:ext cx="10959766" cy="1600200"/>
          </a:xfrm>
        </p:spPr>
        <p:txBody>
          <a:bodyPr anchor="b">
            <a:noAutofit/>
          </a:bodyPr>
          <a:lstStyle>
            <a:lvl1pPr algn="ctr">
              <a:defRPr sz="4000" b="1">
                <a:solidFill>
                  <a:srgbClr val="3F4344"/>
                </a:solidFill>
                <a:latin typeface="Edmondsans Medium" panose="02000000000000000000" pitchFamily="2" charset="0"/>
                <a:ea typeface="Edmondsans Medium" panose="02000000000000000000" pitchFamily="2" charset="0"/>
                <a:cs typeface="Edmondsans Medium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hthoek 7"/>
          <p:cNvSpPr/>
          <p:nvPr/>
        </p:nvSpPr>
        <p:spPr>
          <a:xfrm>
            <a:off x="8550876" y="0"/>
            <a:ext cx="3641124" cy="746095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pic>
        <p:nvPicPr>
          <p:cNvPr id="16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713" y="-240536"/>
            <a:ext cx="1776721" cy="1184481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8907517" y="3961397"/>
            <a:ext cx="3147005" cy="1006785"/>
          </a:xfrm>
        </p:spPr>
        <p:txBody>
          <a:bodyPr>
            <a:noAutofit/>
          </a:bodyPr>
          <a:lstStyle>
            <a:lvl1pPr algn="ctr">
              <a:defRPr sz="2400" baseline="0">
                <a:solidFill>
                  <a:srgbClr val="3F4344"/>
                </a:solidFill>
                <a:latin typeface="Edmondsans Regular" panose="02000000000000000000" pitchFamily="2" charset="0"/>
                <a:ea typeface="Edmondsans Regular" panose="02000000000000000000" pitchFamily="2" charset="0"/>
                <a:cs typeface="Edmondsans Regular" panose="020000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Datum en </a:t>
            </a:r>
            <a:r>
              <a:rPr lang="en-US" dirty="0" err="1"/>
              <a:t>locatie</a:t>
            </a:r>
            <a:endParaRPr lang="en-US" dirty="0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8352" y="79885"/>
            <a:ext cx="977520" cy="690827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553236" y="63819"/>
            <a:ext cx="473901" cy="60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89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ussen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7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3" name="Content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9"/>
          <a:stretch/>
        </p:blipFill>
        <p:spPr>
          <a:xfrm>
            <a:off x="-1" y="1803052"/>
            <a:ext cx="2045373" cy="3851382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8907517" y="3961397"/>
            <a:ext cx="3147005" cy="1006785"/>
          </a:xfrm>
        </p:spPr>
        <p:txBody>
          <a:bodyPr>
            <a:noAutofit/>
          </a:bodyPr>
          <a:lstStyle>
            <a:lvl1pPr algn="ctr">
              <a:defRPr sz="2400" baseline="0">
                <a:solidFill>
                  <a:srgbClr val="3F4344"/>
                </a:solidFill>
                <a:latin typeface="Edmondsans Regular" panose="02000000000000000000" pitchFamily="2" charset="0"/>
                <a:ea typeface="Edmondsans Regular" panose="02000000000000000000" pitchFamily="2" charset="0"/>
                <a:cs typeface="Edmondsans Regular" panose="020000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Datum en </a:t>
            </a:r>
            <a:r>
              <a:rPr lang="en-US" dirty="0" err="1"/>
              <a:t>locatie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045372" y="2204928"/>
            <a:ext cx="10009152" cy="1600200"/>
          </a:xfrm>
        </p:spPr>
        <p:txBody>
          <a:bodyPr anchor="b">
            <a:noAutofit/>
          </a:bodyPr>
          <a:lstStyle>
            <a:lvl1pPr algn="ctr">
              <a:defRPr sz="4000" b="1">
                <a:solidFill>
                  <a:srgbClr val="3F4344"/>
                </a:solidFill>
                <a:latin typeface="Edmondsans Medium" panose="02000000000000000000" pitchFamily="2" charset="0"/>
                <a:ea typeface="Edmondsans Medium" panose="02000000000000000000" pitchFamily="2" charset="0"/>
                <a:cs typeface="Edmondsans Medium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hthoek 6"/>
          <p:cNvSpPr/>
          <p:nvPr/>
        </p:nvSpPr>
        <p:spPr>
          <a:xfrm>
            <a:off x="8550876" y="0"/>
            <a:ext cx="3641124" cy="746095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pic>
        <p:nvPicPr>
          <p:cNvPr id="1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713" y="-240536"/>
            <a:ext cx="1776721" cy="1184481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8352" y="79885"/>
            <a:ext cx="977520" cy="690827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553236" y="63819"/>
            <a:ext cx="473901" cy="60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6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04692" y="365125"/>
            <a:ext cx="10049107" cy="1325563"/>
          </a:xfrm>
        </p:spPr>
        <p:txBody>
          <a:bodyPr/>
          <a:lstStyle>
            <a:lvl1pPr>
              <a:defRPr b="1">
                <a:solidFill>
                  <a:srgbClr val="3F4344"/>
                </a:solidFill>
                <a:latin typeface="Edmondsans Medium" panose="02000000000000000000" pitchFamily="2" charset="0"/>
                <a:ea typeface="Edmondsans Medium" panose="02000000000000000000" pitchFamily="2" charset="0"/>
                <a:cs typeface="Edmondsans Medium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4692" y="1825625"/>
            <a:ext cx="10049108" cy="4351338"/>
          </a:xfrm>
        </p:spPr>
        <p:txBody>
          <a:bodyPr>
            <a:normAutofit/>
          </a:bodyPr>
          <a:lstStyle>
            <a:lvl1pPr>
              <a:defRPr sz="3500">
                <a:solidFill>
                  <a:srgbClr val="3F4344"/>
                </a:solidFill>
                <a:latin typeface="Edmondsans Regular" panose="02000000000000000000" pitchFamily="2" charset="0"/>
                <a:ea typeface="Edmondsans Regular" panose="02000000000000000000" pitchFamily="2" charset="0"/>
                <a:cs typeface="Edmondsans Regular" panose="02000000000000000000" pitchFamily="2" charset="0"/>
              </a:defRPr>
            </a:lvl1pPr>
            <a:lvl2pPr>
              <a:defRPr sz="3500">
                <a:solidFill>
                  <a:srgbClr val="BBBCC1"/>
                </a:solidFill>
                <a:latin typeface="Edmondsans" charset="0"/>
                <a:ea typeface="Edmondsans" charset="0"/>
                <a:cs typeface="Edmondsans" charset="0"/>
              </a:defRPr>
            </a:lvl2pPr>
            <a:lvl3pPr>
              <a:defRPr sz="3500">
                <a:solidFill>
                  <a:srgbClr val="BBBCC1"/>
                </a:solidFill>
                <a:latin typeface="Edmondsans" charset="0"/>
                <a:ea typeface="Edmondsans" charset="0"/>
                <a:cs typeface="Edmondsans" charset="0"/>
              </a:defRPr>
            </a:lvl3pPr>
            <a:lvl4pPr>
              <a:defRPr sz="3500">
                <a:solidFill>
                  <a:srgbClr val="BBBCC1"/>
                </a:solidFill>
                <a:latin typeface="Edmondsans" charset="0"/>
                <a:ea typeface="Edmondsans" charset="0"/>
                <a:cs typeface="Edmondsans" charset="0"/>
              </a:defRPr>
            </a:lvl4pPr>
            <a:lvl5pPr>
              <a:defRPr sz="3500">
                <a:solidFill>
                  <a:srgbClr val="BBBCC1"/>
                </a:solidFill>
                <a:latin typeface="Edmondsans" charset="0"/>
                <a:ea typeface="Edmondsans" charset="0"/>
                <a:cs typeface="Edmondsans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57998" y="1552077"/>
            <a:ext cx="794084" cy="48124"/>
          </a:xfrm>
          <a:prstGeom prst="rect">
            <a:avLst/>
          </a:prstGeom>
          <a:solidFill>
            <a:srgbClr val="FFF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5" t="32429" r="26964" b="7928"/>
          <a:stretch/>
        </p:blipFill>
        <p:spPr>
          <a:xfrm>
            <a:off x="0" y="0"/>
            <a:ext cx="1417470" cy="41117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971" y="5866265"/>
            <a:ext cx="1748423" cy="116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15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693D-A22B-4CB9-AFE3-E643F53C2A2D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4/06/2018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135B-13C7-4F1B-8DE1-D4E33D1BE3A0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326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693D-A22B-4CB9-AFE3-E643F53C2A2D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4/06/2018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135B-13C7-4F1B-8DE1-D4E33D1BE3A0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443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67"/>
          <a:stretch/>
        </p:blipFill>
        <p:spPr>
          <a:xfrm>
            <a:off x="-1" y="1"/>
            <a:ext cx="12308305" cy="6858000"/>
          </a:xfrm>
          <a:prstGeom prst="rect">
            <a:avLst/>
          </a:prstGeom>
        </p:spPr>
      </p:pic>
      <p:pic>
        <p:nvPicPr>
          <p:cNvPr id="10" name="Content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8" r="34032"/>
          <a:stretch/>
        </p:blipFill>
        <p:spPr>
          <a:xfrm>
            <a:off x="0" y="514350"/>
            <a:ext cx="1232234" cy="6894095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406690" y="2068794"/>
            <a:ext cx="10959766" cy="1600200"/>
          </a:xfrm>
        </p:spPr>
        <p:txBody>
          <a:bodyPr anchor="b">
            <a:noAutofit/>
          </a:bodyPr>
          <a:lstStyle>
            <a:lvl1pPr algn="ctr">
              <a:defRPr sz="4000" b="1">
                <a:solidFill>
                  <a:srgbClr val="3F4344"/>
                </a:solidFill>
                <a:latin typeface="Edmondsans Medium" panose="02000000000000000000" pitchFamily="2" charset="0"/>
                <a:ea typeface="Edmondsans Medium" panose="02000000000000000000" pitchFamily="2" charset="0"/>
                <a:cs typeface="Edmondsans Medium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hthoek 7"/>
          <p:cNvSpPr/>
          <p:nvPr/>
        </p:nvSpPr>
        <p:spPr>
          <a:xfrm>
            <a:off x="8550876" y="0"/>
            <a:ext cx="3641124" cy="746095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pic>
        <p:nvPicPr>
          <p:cNvPr id="16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713" y="-240536"/>
            <a:ext cx="1776721" cy="1184481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8907517" y="3961397"/>
            <a:ext cx="3147005" cy="1006785"/>
          </a:xfrm>
        </p:spPr>
        <p:txBody>
          <a:bodyPr>
            <a:noAutofit/>
          </a:bodyPr>
          <a:lstStyle>
            <a:lvl1pPr algn="ctr">
              <a:defRPr sz="2400" baseline="0">
                <a:solidFill>
                  <a:srgbClr val="3F4344"/>
                </a:solidFill>
                <a:latin typeface="Edmondsans Regular" panose="02000000000000000000" pitchFamily="2" charset="0"/>
                <a:ea typeface="Edmondsans Regular" panose="02000000000000000000" pitchFamily="2" charset="0"/>
                <a:cs typeface="Edmondsans Regular" panose="020000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Datum en </a:t>
            </a:r>
            <a:r>
              <a:rPr lang="en-US" dirty="0" err="1"/>
              <a:t>locatie</a:t>
            </a:r>
            <a:endParaRPr lang="en-US" dirty="0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8352" y="79885"/>
            <a:ext cx="977520" cy="690827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553236" y="63819"/>
            <a:ext cx="473901" cy="60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883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693D-A22B-4CB9-AFE3-E643F53C2A2D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4/06/2018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135B-13C7-4F1B-8DE1-D4E33D1BE3A0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07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693D-A22B-4CB9-AFE3-E643F53C2A2D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4/06/2018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135B-13C7-4F1B-8DE1-D4E33D1BE3A0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883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693D-A22B-4CB9-AFE3-E643F53C2A2D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4/06/2018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135B-13C7-4F1B-8DE1-D4E33D1BE3A0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693D-A22B-4CB9-AFE3-E643F53C2A2D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4/06/2018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135B-13C7-4F1B-8DE1-D4E33D1BE3A0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9944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693D-A22B-4CB9-AFE3-E643F53C2A2D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4/06/2018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135B-13C7-4F1B-8DE1-D4E33D1BE3A0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544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693D-A22B-4CB9-AFE3-E643F53C2A2D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4/06/2018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135B-13C7-4F1B-8DE1-D4E33D1BE3A0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78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693D-A22B-4CB9-AFE3-E643F53C2A2D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4/06/2018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135B-13C7-4F1B-8DE1-D4E33D1BE3A0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78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ussen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7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3" name="Content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9"/>
          <a:stretch/>
        </p:blipFill>
        <p:spPr>
          <a:xfrm>
            <a:off x="-1" y="1803052"/>
            <a:ext cx="2045373" cy="3851382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8907517" y="3961397"/>
            <a:ext cx="3147005" cy="1006785"/>
          </a:xfrm>
        </p:spPr>
        <p:txBody>
          <a:bodyPr>
            <a:noAutofit/>
          </a:bodyPr>
          <a:lstStyle>
            <a:lvl1pPr algn="ctr">
              <a:defRPr sz="2400" baseline="0">
                <a:solidFill>
                  <a:srgbClr val="3F4344"/>
                </a:solidFill>
                <a:latin typeface="Edmondsans Regular" panose="02000000000000000000" pitchFamily="2" charset="0"/>
                <a:ea typeface="Edmondsans Regular" panose="02000000000000000000" pitchFamily="2" charset="0"/>
                <a:cs typeface="Edmondsans Regular" panose="020000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Datum en </a:t>
            </a:r>
            <a:r>
              <a:rPr lang="en-US" dirty="0" err="1"/>
              <a:t>locatie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045372" y="2204928"/>
            <a:ext cx="10009152" cy="1600200"/>
          </a:xfrm>
        </p:spPr>
        <p:txBody>
          <a:bodyPr anchor="b">
            <a:noAutofit/>
          </a:bodyPr>
          <a:lstStyle>
            <a:lvl1pPr algn="ctr">
              <a:defRPr sz="4000" b="1">
                <a:solidFill>
                  <a:srgbClr val="3F4344"/>
                </a:solidFill>
                <a:latin typeface="Edmondsans Medium" panose="02000000000000000000" pitchFamily="2" charset="0"/>
                <a:ea typeface="Edmondsans Medium" panose="02000000000000000000" pitchFamily="2" charset="0"/>
                <a:cs typeface="Edmondsans Medium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hthoek 6"/>
          <p:cNvSpPr/>
          <p:nvPr/>
        </p:nvSpPr>
        <p:spPr>
          <a:xfrm>
            <a:off x="8550876" y="0"/>
            <a:ext cx="3641124" cy="746095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pic>
        <p:nvPicPr>
          <p:cNvPr id="1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713" y="-240536"/>
            <a:ext cx="1776721" cy="1184481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8352" y="79885"/>
            <a:ext cx="977520" cy="690827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553236" y="63819"/>
            <a:ext cx="473901" cy="60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2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04692" y="365125"/>
            <a:ext cx="10049107" cy="1325563"/>
          </a:xfrm>
        </p:spPr>
        <p:txBody>
          <a:bodyPr/>
          <a:lstStyle>
            <a:lvl1pPr>
              <a:defRPr b="1">
                <a:solidFill>
                  <a:srgbClr val="3F4344"/>
                </a:solidFill>
                <a:latin typeface="Edmondsans Medium" panose="02000000000000000000" pitchFamily="2" charset="0"/>
                <a:ea typeface="Edmondsans Medium" panose="02000000000000000000" pitchFamily="2" charset="0"/>
                <a:cs typeface="Edmondsans Medium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4692" y="1825625"/>
            <a:ext cx="10049108" cy="4351338"/>
          </a:xfrm>
        </p:spPr>
        <p:txBody>
          <a:bodyPr>
            <a:normAutofit/>
          </a:bodyPr>
          <a:lstStyle>
            <a:lvl1pPr>
              <a:defRPr sz="3500">
                <a:solidFill>
                  <a:srgbClr val="3F4344"/>
                </a:solidFill>
                <a:latin typeface="Edmondsans Regular" panose="02000000000000000000" pitchFamily="2" charset="0"/>
                <a:ea typeface="Edmondsans Regular" panose="02000000000000000000" pitchFamily="2" charset="0"/>
                <a:cs typeface="Edmondsans Regular" panose="02000000000000000000" pitchFamily="2" charset="0"/>
              </a:defRPr>
            </a:lvl1pPr>
            <a:lvl2pPr>
              <a:defRPr sz="3500">
                <a:solidFill>
                  <a:srgbClr val="BBBCC1"/>
                </a:solidFill>
                <a:latin typeface="Edmondsans" charset="0"/>
                <a:ea typeface="Edmondsans" charset="0"/>
                <a:cs typeface="Edmondsans" charset="0"/>
              </a:defRPr>
            </a:lvl2pPr>
            <a:lvl3pPr>
              <a:defRPr sz="3500">
                <a:solidFill>
                  <a:srgbClr val="BBBCC1"/>
                </a:solidFill>
                <a:latin typeface="Edmondsans" charset="0"/>
                <a:ea typeface="Edmondsans" charset="0"/>
                <a:cs typeface="Edmondsans" charset="0"/>
              </a:defRPr>
            </a:lvl3pPr>
            <a:lvl4pPr>
              <a:defRPr sz="3500">
                <a:solidFill>
                  <a:srgbClr val="BBBCC1"/>
                </a:solidFill>
                <a:latin typeface="Edmondsans" charset="0"/>
                <a:ea typeface="Edmondsans" charset="0"/>
                <a:cs typeface="Edmondsans" charset="0"/>
              </a:defRPr>
            </a:lvl4pPr>
            <a:lvl5pPr>
              <a:defRPr sz="3500">
                <a:solidFill>
                  <a:srgbClr val="BBBCC1"/>
                </a:solidFill>
                <a:latin typeface="Edmondsans" charset="0"/>
                <a:ea typeface="Edmondsans" charset="0"/>
                <a:cs typeface="Edmondsans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57998" y="1552077"/>
            <a:ext cx="794084" cy="48124"/>
          </a:xfrm>
          <a:prstGeom prst="rect">
            <a:avLst/>
          </a:prstGeom>
          <a:solidFill>
            <a:srgbClr val="FFF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5" t="32429" r="26964" b="7928"/>
          <a:stretch/>
        </p:blipFill>
        <p:spPr>
          <a:xfrm>
            <a:off x="0" y="0"/>
            <a:ext cx="1417470" cy="41117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971" y="5866265"/>
            <a:ext cx="1748423" cy="116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08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693D-A22B-4CB9-AFE3-E643F53C2A2D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4/06/2018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135B-13C7-4F1B-8DE1-D4E33D1BE3A0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6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693D-A22B-4CB9-AFE3-E643F53C2A2D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4/06/2018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135B-13C7-4F1B-8DE1-D4E33D1BE3A0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288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693D-A22B-4CB9-AFE3-E643F53C2A2D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4/06/2018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135B-13C7-4F1B-8DE1-D4E33D1BE3A0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335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693D-A22B-4CB9-AFE3-E643F53C2A2D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4/06/2018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135B-13C7-4F1B-8DE1-D4E33D1BE3A0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00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693D-A22B-4CB9-AFE3-E643F53C2A2D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4/06/2018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135B-13C7-4F1B-8DE1-D4E33D1BE3A0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2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F693D-A22B-4CB9-AFE3-E643F53C2A2D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4/06/2018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5135B-13C7-4F1B-8DE1-D4E33D1BE3A0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08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F693D-A22B-4CB9-AFE3-E643F53C2A2D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4/06/2018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5135B-13C7-4F1B-8DE1-D4E33D1BE3A0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21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2" Type="http://schemas.openxmlformats.org/officeDocument/2006/relationships/hyperlink" Target="http://www.jeugdvoetbal2020.be/" TargetMode="External"/><Relationship Id="rId1" Type="http://schemas.openxmlformats.org/officeDocument/2006/relationships/slideLayout" Target="../slideLayouts/slideLayout2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wilfried.rombouts@gmail.com" TargetMode="External"/><Relationship Id="rId2" Type="http://schemas.openxmlformats.org/officeDocument/2006/relationships/hyperlink" Target="mailto:psc.foot.antwerpen@voetbalvlaanderen.be" TargetMode="Externa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vantwerpen.be/" TargetMode="Externa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690" y="2068793"/>
            <a:ext cx="10959766" cy="1892603"/>
          </a:xfrm>
        </p:spPr>
        <p:txBody>
          <a:bodyPr>
            <a:normAutofit/>
          </a:bodyPr>
          <a:lstStyle/>
          <a:p>
            <a:r>
              <a:rPr lang="nl-BE" sz="4800" dirty="0"/>
              <a:t>Bureau Arbitrage Antwerpen</a:t>
            </a:r>
            <a:br>
              <a:rPr lang="nl-BE" sz="4800" dirty="0"/>
            </a:br>
            <a:r>
              <a:rPr lang="nl-BE" sz="3200" dirty="0"/>
              <a:t>Toespraak dhr. Jan Govaerts</a:t>
            </a:r>
            <a:endParaRPr lang="nl-BE" sz="32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698156" y="3961397"/>
            <a:ext cx="6356367" cy="1006785"/>
          </a:xfrm>
        </p:spPr>
        <p:txBody>
          <a:bodyPr/>
          <a:lstStyle/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sz="3600" dirty="0"/>
              <a:t>Alg. Vergadering 2 juni 2018</a:t>
            </a:r>
          </a:p>
        </p:txBody>
      </p:sp>
    </p:spTree>
    <p:extLst>
      <p:ext uri="{BB962C8B-B14F-4D97-AF65-F5344CB8AC3E}">
        <p14:creationId xmlns:p14="http://schemas.microsoft.com/office/powerpoint/2010/main" val="2407571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Opleiding en progressie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sz="3000" dirty="0"/>
              <a:t>Promotie naar Amateur (1D-2D-3D):</a:t>
            </a:r>
            <a:endParaRPr lang="nl-BE" dirty="0"/>
          </a:p>
          <a:p>
            <a:pPr lvl="1"/>
            <a:r>
              <a:rPr lang="nl-BE" sz="2800" dirty="0">
                <a:solidFill>
                  <a:schemeClr val="bg2">
                    <a:lumMod val="50000"/>
                  </a:schemeClr>
                </a:solidFill>
              </a:rPr>
              <a:t>4 </a:t>
            </a:r>
            <a:r>
              <a:rPr lang="nl-BE" sz="2800" dirty="0" err="1">
                <a:solidFill>
                  <a:schemeClr val="bg2">
                    <a:lumMod val="50000"/>
                  </a:schemeClr>
                </a:solidFill>
              </a:rPr>
              <a:t>SR’s</a:t>
            </a:r>
            <a:r>
              <a:rPr lang="nl-BE" sz="2800" dirty="0">
                <a:solidFill>
                  <a:schemeClr val="bg2">
                    <a:lumMod val="50000"/>
                  </a:schemeClr>
                </a:solidFill>
              </a:rPr>
              <a:t> en 3 </a:t>
            </a:r>
            <a:r>
              <a:rPr lang="nl-BE" sz="2800" dirty="0" err="1">
                <a:solidFill>
                  <a:schemeClr val="bg2">
                    <a:lumMod val="50000"/>
                  </a:schemeClr>
                </a:solidFill>
              </a:rPr>
              <a:t>AR’s</a:t>
            </a:r>
            <a:endParaRPr lang="nl-BE" sz="2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nl-BE" sz="3000" dirty="0"/>
              <a:t>Wisselwerking met Amateur:</a:t>
            </a:r>
            <a:endParaRPr lang="nl-BE" dirty="0"/>
          </a:p>
          <a:p>
            <a:pPr lvl="1"/>
            <a:r>
              <a:rPr lang="nl-BE" sz="2800" dirty="0">
                <a:solidFill>
                  <a:schemeClr val="bg2">
                    <a:lumMod val="50000"/>
                  </a:schemeClr>
                </a:solidFill>
              </a:rPr>
              <a:t>Provinciale stagiaires in Amateur</a:t>
            </a:r>
          </a:p>
          <a:p>
            <a:pPr lvl="1"/>
            <a:r>
              <a:rPr lang="nl-BE" sz="2800" dirty="0">
                <a:solidFill>
                  <a:schemeClr val="bg2">
                    <a:lumMod val="50000"/>
                  </a:schemeClr>
                </a:solidFill>
              </a:rPr>
              <a:t>“Vrije” scheidsrechters Amateur: invallen in provincie</a:t>
            </a:r>
          </a:p>
          <a:p>
            <a:r>
              <a:rPr lang="nl-BE" sz="3000" dirty="0"/>
              <a:t>Promotie naar namiddagkader</a:t>
            </a:r>
            <a:r>
              <a:rPr lang="nl-BE" dirty="0"/>
              <a:t>: </a:t>
            </a:r>
          </a:p>
          <a:p>
            <a:pPr lvl="1"/>
            <a:r>
              <a:rPr lang="nl-BE" sz="2800" dirty="0">
                <a:solidFill>
                  <a:schemeClr val="bg2">
                    <a:lumMod val="50000"/>
                  </a:schemeClr>
                </a:solidFill>
              </a:rPr>
              <a:t>22 </a:t>
            </a:r>
            <a:r>
              <a:rPr lang="nl-BE" sz="2800" dirty="0" err="1">
                <a:solidFill>
                  <a:schemeClr val="bg2">
                    <a:lumMod val="50000"/>
                  </a:schemeClr>
                </a:solidFill>
              </a:rPr>
              <a:t>SR’s</a:t>
            </a:r>
            <a:r>
              <a:rPr lang="nl-BE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lvl="1"/>
            <a:r>
              <a:rPr lang="nl-BE" sz="2800" dirty="0">
                <a:solidFill>
                  <a:schemeClr val="bg2">
                    <a:lumMod val="50000"/>
                  </a:schemeClr>
                </a:solidFill>
              </a:rPr>
              <a:t>Diverse jonge startende </a:t>
            </a:r>
            <a:r>
              <a:rPr lang="nl-BE" sz="2800" dirty="0" err="1">
                <a:solidFill>
                  <a:schemeClr val="bg2">
                    <a:lumMod val="50000"/>
                  </a:schemeClr>
                </a:solidFill>
              </a:rPr>
              <a:t>AR’s</a:t>
            </a:r>
            <a:r>
              <a:rPr lang="nl-BE" sz="2800" dirty="0">
                <a:solidFill>
                  <a:schemeClr val="bg2">
                    <a:lumMod val="50000"/>
                  </a:schemeClr>
                </a:solidFill>
              </a:rPr>
              <a:t> (12)</a:t>
            </a:r>
          </a:p>
          <a:p>
            <a:r>
              <a:rPr lang="nl-BE" sz="3000" dirty="0"/>
              <a:t>Wisselwerking met voormiddagkader:</a:t>
            </a:r>
            <a:endParaRPr lang="nl-BE" dirty="0"/>
          </a:p>
          <a:p>
            <a:pPr lvl="1"/>
            <a:r>
              <a:rPr lang="nl-BE" sz="2800" dirty="0">
                <a:solidFill>
                  <a:schemeClr val="bg2">
                    <a:lumMod val="50000"/>
                  </a:schemeClr>
                </a:solidFill>
              </a:rPr>
              <a:t>Ervaren voormiddag-SR aanduiden in </a:t>
            </a:r>
            <a:r>
              <a:rPr lang="nl-BE" sz="2800" dirty="0" err="1">
                <a:solidFill>
                  <a:schemeClr val="bg2">
                    <a:lumMod val="50000"/>
                  </a:schemeClr>
                </a:solidFill>
              </a:rPr>
              <a:t>BvA</a:t>
            </a:r>
            <a:r>
              <a:rPr lang="nl-BE" sz="2800" dirty="0">
                <a:solidFill>
                  <a:schemeClr val="bg2">
                    <a:lumMod val="50000"/>
                  </a:schemeClr>
                </a:solidFill>
              </a:rPr>
              <a:t> en in 4P</a:t>
            </a:r>
          </a:p>
          <a:p>
            <a:pPr lvl="1"/>
            <a:r>
              <a:rPr lang="nl-BE" sz="2800" dirty="0" err="1">
                <a:solidFill>
                  <a:schemeClr val="bg2">
                    <a:lumMod val="50000"/>
                  </a:schemeClr>
                </a:solidFill>
              </a:rPr>
              <a:t>Terugzetting</a:t>
            </a:r>
            <a:r>
              <a:rPr lang="nl-BE" sz="2800" dirty="0">
                <a:solidFill>
                  <a:schemeClr val="bg2">
                    <a:lumMod val="50000"/>
                  </a:schemeClr>
                </a:solidFill>
              </a:rPr>
              <a:t> van circa 10 </a:t>
            </a:r>
            <a:r>
              <a:rPr lang="nl-BE" sz="2800" dirty="0" err="1">
                <a:solidFill>
                  <a:schemeClr val="bg2">
                    <a:lumMod val="50000"/>
                  </a:schemeClr>
                </a:solidFill>
              </a:rPr>
              <a:t>onbeschikbare</a:t>
            </a:r>
            <a:r>
              <a:rPr lang="nl-BE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BE" sz="2800" dirty="0" err="1">
                <a:solidFill>
                  <a:schemeClr val="bg2">
                    <a:lumMod val="50000"/>
                  </a:schemeClr>
                </a:solidFill>
              </a:rPr>
              <a:t>SR’s</a:t>
            </a:r>
            <a:endParaRPr lang="nl-BE" sz="2800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endParaRPr lang="nl-BE" sz="2800" dirty="0">
              <a:solidFill>
                <a:schemeClr val="bg2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nl-BE" dirty="0">
              <a:solidFill>
                <a:schemeClr val="bg2">
                  <a:lumMod val="50000"/>
                </a:schemeClr>
              </a:solidFill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98624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Clubbezoeken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3200" dirty="0"/>
              <a:t>Brug tussen arbitrage en clubs:</a:t>
            </a:r>
          </a:p>
          <a:p>
            <a:pPr lvl="1"/>
            <a:r>
              <a:rPr lang="nl-BE" sz="2800" dirty="0">
                <a:solidFill>
                  <a:schemeClr val="bg2">
                    <a:lumMod val="50000"/>
                  </a:schemeClr>
                </a:solidFill>
              </a:rPr>
              <a:t>Intake gesprek: Wilfried Rombouts en clubverantwoordelijke </a:t>
            </a:r>
          </a:p>
          <a:p>
            <a:pPr lvl="1"/>
            <a:r>
              <a:rPr lang="nl-BE" sz="2800" dirty="0">
                <a:solidFill>
                  <a:schemeClr val="bg2">
                    <a:lumMod val="50000"/>
                  </a:schemeClr>
                </a:solidFill>
              </a:rPr>
              <a:t>Toelichting spelregels 5v5 en 8v8, soft skills</a:t>
            </a:r>
          </a:p>
          <a:p>
            <a:pPr lvl="1"/>
            <a:r>
              <a:rPr lang="nl-BE" sz="2800" dirty="0">
                <a:solidFill>
                  <a:schemeClr val="bg2">
                    <a:lumMod val="50000"/>
                  </a:schemeClr>
                </a:solidFill>
              </a:rPr>
              <a:t>Extra begeleiding tijdens wedstrijdjes</a:t>
            </a:r>
            <a:br>
              <a:rPr lang="nl-BE" sz="2800" dirty="0">
                <a:solidFill>
                  <a:schemeClr val="bg2">
                    <a:lumMod val="50000"/>
                  </a:schemeClr>
                </a:solidFill>
              </a:rPr>
            </a:br>
            <a:endParaRPr lang="nl-BE" sz="2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nl-BE" sz="3200" dirty="0"/>
              <a:t>Win-Win situatie </a:t>
            </a:r>
            <a:br>
              <a:rPr lang="nl-BE" sz="3200" dirty="0"/>
            </a:br>
            <a:r>
              <a:rPr lang="nl-BE" sz="2800" dirty="0">
                <a:solidFill>
                  <a:schemeClr val="bg2">
                    <a:lumMod val="50000"/>
                  </a:schemeClr>
                </a:solidFill>
                <a:latin typeface="Edmondsans" charset="0"/>
                <a:ea typeface="Edmondsans" charset="0"/>
                <a:cs typeface="Edmondsans" charset="0"/>
              </a:rPr>
              <a:t>- Clubs: beter opgeleide clubscheidsrechters </a:t>
            </a:r>
            <a:br>
              <a:rPr lang="nl-BE" sz="2800" dirty="0">
                <a:solidFill>
                  <a:schemeClr val="bg2">
                    <a:lumMod val="50000"/>
                  </a:schemeClr>
                </a:solidFill>
                <a:latin typeface="Edmondsans" charset="0"/>
                <a:ea typeface="Edmondsans" charset="0"/>
                <a:cs typeface="Edmondsans" charset="0"/>
              </a:rPr>
            </a:br>
            <a:r>
              <a:rPr lang="nl-BE" sz="2800" dirty="0">
                <a:solidFill>
                  <a:schemeClr val="bg2">
                    <a:lumMod val="50000"/>
                  </a:schemeClr>
                </a:solidFill>
                <a:latin typeface="Edmondsans" charset="0"/>
                <a:ea typeface="Edmondsans" charset="0"/>
                <a:cs typeface="Edmondsans" charset="0"/>
              </a:rPr>
              <a:t>- Arbitrage: drempel verlagen voor overstap naar officieel SR</a:t>
            </a:r>
          </a:p>
        </p:txBody>
      </p:sp>
    </p:spTree>
    <p:extLst>
      <p:ext uri="{BB962C8B-B14F-4D97-AF65-F5344CB8AC3E}">
        <p14:creationId xmlns:p14="http://schemas.microsoft.com/office/powerpoint/2010/main" val="3546278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Clubbezoeken:</a:t>
            </a:r>
            <a:br>
              <a:rPr lang="nl-BE" dirty="0"/>
            </a:br>
            <a:r>
              <a:rPr lang="nl-BE" sz="3200" dirty="0"/>
              <a:t>45min verkorte opleiding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600" y="1825625"/>
            <a:ext cx="7275525" cy="4351338"/>
          </a:xfrm>
        </p:spPr>
      </p:pic>
    </p:spTree>
    <p:extLst>
      <p:ext uri="{BB962C8B-B14F-4D97-AF65-F5344CB8AC3E}">
        <p14:creationId xmlns:p14="http://schemas.microsoft.com/office/powerpoint/2010/main" val="3372674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Clubbezoeken:</a:t>
            </a:r>
            <a:br>
              <a:rPr lang="nl-BE" dirty="0"/>
            </a:br>
            <a:r>
              <a:rPr lang="nl-BE" sz="3200" dirty="0"/>
              <a:t>met aandacht voor body </a:t>
            </a:r>
            <a:r>
              <a:rPr lang="nl-BE" sz="3200" dirty="0" err="1"/>
              <a:t>language</a:t>
            </a:r>
            <a:endParaRPr lang="nl-BE" sz="32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722" y="2068694"/>
            <a:ext cx="4249280" cy="386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996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Clubbezoeken:</a:t>
            </a:r>
            <a:br>
              <a:rPr lang="nl-BE" dirty="0"/>
            </a:br>
            <a:r>
              <a:rPr lang="nl-BE" sz="3200" dirty="0"/>
              <a:t>daarna in de praktijk…</a:t>
            </a:r>
          </a:p>
        </p:txBody>
      </p:sp>
      <p:pic>
        <p:nvPicPr>
          <p:cNvPr id="5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695" y="1825625"/>
            <a:ext cx="7153335" cy="4351338"/>
          </a:xfrm>
        </p:spPr>
      </p:pic>
    </p:spTree>
    <p:extLst>
      <p:ext uri="{BB962C8B-B14F-4D97-AF65-F5344CB8AC3E}">
        <p14:creationId xmlns:p14="http://schemas.microsoft.com/office/powerpoint/2010/main" val="959673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Clubbezoeken:</a:t>
            </a:r>
            <a:br>
              <a:rPr lang="nl-BE" dirty="0"/>
            </a:br>
            <a:r>
              <a:rPr lang="nl-BE" sz="3200" dirty="0"/>
              <a:t>begeleiding op het terrein</a:t>
            </a:r>
          </a:p>
        </p:txBody>
      </p:sp>
      <p:pic>
        <p:nvPicPr>
          <p:cNvPr id="6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437" y="1825625"/>
            <a:ext cx="7359851" cy="4351338"/>
          </a:xfrm>
        </p:spPr>
      </p:pic>
    </p:spTree>
    <p:extLst>
      <p:ext uri="{BB962C8B-B14F-4D97-AF65-F5344CB8AC3E}">
        <p14:creationId xmlns:p14="http://schemas.microsoft.com/office/powerpoint/2010/main" val="1025382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Clubbezoeken:</a:t>
            </a:r>
            <a:br>
              <a:rPr lang="nl-BE" dirty="0"/>
            </a:br>
            <a:r>
              <a:rPr lang="nl-BE" sz="3200" dirty="0" err="1"/>
              <a:t>feed-back</a:t>
            </a:r>
            <a:r>
              <a:rPr lang="nl-BE" sz="3200" dirty="0"/>
              <a:t> tijdens </a:t>
            </a:r>
            <a:r>
              <a:rPr lang="nl-BE" sz="3200" dirty="0" err="1"/>
              <a:t>quarters</a:t>
            </a:r>
            <a:endParaRPr lang="nl-BE" sz="3200" dirty="0"/>
          </a:p>
        </p:txBody>
      </p:sp>
      <p:pic>
        <p:nvPicPr>
          <p:cNvPr id="6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921" y="1825625"/>
            <a:ext cx="7484883" cy="4351338"/>
          </a:xfrm>
        </p:spPr>
      </p:pic>
    </p:spTree>
    <p:extLst>
      <p:ext uri="{BB962C8B-B14F-4D97-AF65-F5344CB8AC3E}">
        <p14:creationId xmlns:p14="http://schemas.microsoft.com/office/powerpoint/2010/main" val="826466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nl-BE" sz="4800" dirty="0"/>
            </a:br>
            <a:r>
              <a:rPr lang="nl-BE" sz="4800" dirty="0"/>
              <a:t>Vooruitblik 2018-2019</a:t>
            </a:r>
            <a:endParaRPr lang="nl-BE" sz="48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998594" y="3961397"/>
            <a:ext cx="4055929" cy="1006785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Bureau Arbitrage Antwerpen</a:t>
            </a:r>
          </a:p>
        </p:txBody>
      </p:sp>
    </p:spTree>
    <p:extLst>
      <p:ext uri="{BB962C8B-B14F-4D97-AF65-F5344CB8AC3E}">
        <p14:creationId xmlns:p14="http://schemas.microsoft.com/office/powerpoint/2010/main" val="2683975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Aanduidingen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45000"/>
              </a:lnSpc>
              <a:spcBef>
                <a:spcPts val="0"/>
              </a:spcBef>
            </a:pPr>
            <a:r>
              <a:rPr lang="nl-BE" dirty="0"/>
              <a:t>Voorbereiding 2018-2019:</a:t>
            </a:r>
            <a:endParaRPr lang="nl-BE" sz="2800" dirty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lnSpc>
                <a:spcPct val="145000"/>
              </a:lnSpc>
              <a:spcBef>
                <a:spcPts val="0"/>
              </a:spcBef>
            </a:pPr>
            <a:r>
              <a:rPr lang="nl-BE" sz="2800" dirty="0">
                <a:solidFill>
                  <a:schemeClr val="bg2">
                    <a:lumMod val="50000"/>
                  </a:schemeClr>
                </a:solidFill>
              </a:rPr>
              <a:t>Vriendschappelijk Jeugd: mogelijkheid “eigen scheidsrechter”</a:t>
            </a:r>
          </a:p>
          <a:p>
            <a:pPr lvl="1">
              <a:lnSpc>
                <a:spcPct val="145000"/>
              </a:lnSpc>
              <a:spcBef>
                <a:spcPts val="0"/>
              </a:spcBef>
            </a:pPr>
            <a:r>
              <a:rPr lang="nl-BE" sz="2800" dirty="0">
                <a:solidFill>
                  <a:schemeClr val="bg2">
                    <a:lumMod val="50000"/>
                  </a:schemeClr>
                </a:solidFill>
              </a:rPr>
              <a:t>Vriendschappelijk 1</a:t>
            </a:r>
            <a:r>
              <a:rPr lang="nl-BE" sz="2800" baseline="30000" dirty="0">
                <a:solidFill>
                  <a:schemeClr val="bg2">
                    <a:lumMod val="50000"/>
                  </a:schemeClr>
                </a:solidFill>
              </a:rPr>
              <a:t>ste</a:t>
            </a:r>
            <a:r>
              <a:rPr lang="nl-BE" sz="2800" dirty="0">
                <a:solidFill>
                  <a:schemeClr val="bg2">
                    <a:lumMod val="50000"/>
                  </a:schemeClr>
                </a:solidFill>
              </a:rPr>
              <a:t> Ploegen: EERST akkoord BAA vragen voor eigen SR</a:t>
            </a:r>
          </a:p>
          <a:p>
            <a:pPr lvl="1">
              <a:lnSpc>
                <a:spcPct val="145000"/>
              </a:lnSpc>
              <a:spcBef>
                <a:spcPts val="0"/>
              </a:spcBef>
            </a:pPr>
            <a:r>
              <a:rPr lang="nl-BE" sz="2800" dirty="0" err="1">
                <a:solidFill>
                  <a:schemeClr val="bg2">
                    <a:lumMod val="50000"/>
                  </a:schemeClr>
                </a:solidFill>
              </a:rPr>
              <a:t>BvA</a:t>
            </a:r>
            <a:r>
              <a:rPr lang="nl-BE" sz="2800" dirty="0">
                <a:solidFill>
                  <a:schemeClr val="bg2">
                    <a:lumMod val="50000"/>
                  </a:schemeClr>
                </a:solidFill>
              </a:rPr>
              <a:t>: aanduiding van assistenten bij reeksen van 1P-2P</a:t>
            </a:r>
            <a:endParaRPr lang="nl-BE" sz="2800" dirty="0"/>
          </a:p>
          <a:p>
            <a:pPr>
              <a:lnSpc>
                <a:spcPct val="145000"/>
              </a:lnSpc>
              <a:spcBef>
                <a:spcPts val="0"/>
              </a:spcBef>
            </a:pPr>
            <a:r>
              <a:rPr lang="nl-BE" dirty="0"/>
              <a:t>Competitie 2018-2019:</a:t>
            </a:r>
            <a:endParaRPr lang="nl-BE" sz="2800" dirty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lnSpc>
                <a:spcPct val="145000"/>
              </a:lnSpc>
              <a:spcBef>
                <a:spcPts val="0"/>
              </a:spcBef>
            </a:pPr>
            <a:r>
              <a:rPr lang="nl-BE" sz="2800" dirty="0">
                <a:solidFill>
                  <a:schemeClr val="bg2">
                    <a:lumMod val="50000"/>
                  </a:schemeClr>
                </a:solidFill>
              </a:rPr>
              <a:t>Geen aanduiding van assistenten in 4P</a:t>
            </a:r>
          </a:p>
          <a:p>
            <a:pPr lvl="1">
              <a:lnSpc>
                <a:spcPct val="145000"/>
              </a:lnSpc>
              <a:spcBef>
                <a:spcPts val="0"/>
              </a:spcBef>
            </a:pPr>
            <a:r>
              <a:rPr lang="nl-BE" sz="2800" dirty="0">
                <a:solidFill>
                  <a:schemeClr val="bg2">
                    <a:lumMod val="50000"/>
                  </a:schemeClr>
                </a:solidFill>
              </a:rPr>
              <a:t>Flexibiliteit bij last minute afgelasting (slecht weder/forfait): SR kan last minute nog op andere wedstrijd aangeduid worden</a:t>
            </a:r>
          </a:p>
        </p:txBody>
      </p:sp>
    </p:spTree>
    <p:extLst>
      <p:ext uri="{BB962C8B-B14F-4D97-AF65-F5344CB8AC3E}">
        <p14:creationId xmlns:p14="http://schemas.microsoft.com/office/powerpoint/2010/main" val="1155535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Integratie ex-KVV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45000"/>
              </a:lnSpc>
              <a:spcBef>
                <a:spcPts val="0"/>
              </a:spcBef>
            </a:pPr>
            <a:r>
              <a:rPr lang="nl-BE" sz="3200" dirty="0"/>
              <a:t>Arbitrage volgt structuur competitie: </a:t>
            </a:r>
            <a:br>
              <a:rPr lang="nl-BE" sz="3200" dirty="0"/>
            </a:br>
            <a:r>
              <a:rPr lang="nl-BE" sz="3200" dirty="0"/>
              <a:t>=&gt; </a:t>
            </a:r>
            <a:r>
              <a:rPr lang="nl-BE" sz="3000" b="1" dirty="0"/>
              <a:t>impact voor jeugdvoetbal (infra)!</a:t>
            </a:r>
          </a:p>
          <a:p>
            <a:pPr>
              <a:lnSpc>
                <a:spcPct val="145000"/>
              </a:lnSpc>
              <a:spcBef>
                <a:spcPts val="0"/>
              </a:spcBef>
            </a:pPr>
            <a:r>
              <a:rPr lang="nl-BE" sz="3200" dirty="0"/>
              <a:t>Arbitrage Competitie Voetbal en Recreatief Voetbal</a:t>
            </a:r>
          </a:p>
          <a:p>
            <a:pPr lvl="1">
              <a:lnSpc>
                <a:spcPct val="145000"/>
              </a:lnSpc>
              <a:spcBef>
                <a:spcPts val="0"/>
              </a:spcBef>
            </a:pPr>
            <a:r>
              <a:rPr lang="nl-BE" sz="2800" dirty="0">
                <a:solidFill>
                  <a:schemeClr val="bg2">
                    <a:lumMod val="50000"/>
                  </a:schemeClr>
                </a:solidFill>
              </a:rPr>
              <a:t>Scheidsrechter: keuze zoals voor de clubs</a:t>
            </a:r>
          </a:p>
          <a:p>
            <a:pPr lvl="1">
              <a:lnSpc>
                <a:spcPct val="145000"/>
              </a:lnSpc>
              <a:spcBef>
                <a:spcPts val="0"/>
              </a:spcBef>
            </a:pPr>
            <a:r>
              <a:rPr lang="nl-BE" sz="2800" dirty="0" err="1">
                <a:solidFill>
                  <a:schemeClr val="bg2">
                    <a:lumMod val="50000"/>
                  </a:schemeClr>
                </a:solidFill>
              </a:rPr>
              <a:t>Info-avonden</a:t>
            </a:r>
            <a:r>
              <a:rPr lang="nl-BE" sz="2800" dirty="0">
                <a:solidFill>
                  <a:schemeClr val="bg2">
                    <a:lumMod val="50000"/>
                  </a:schemeClr>
                </a:solidFill>
              </a:rPr>
              <a:t>: 24 mei en 29 mei</a:t>
            </a:r>
          </a:p>
          <a:p>
            <a:pPr lvl="1">
              <a:lnSpc>
                <a:spcPct val="145000"/>
              </a:lnSpc>
              <a:spcBef>
                <a:spcPts val="0"/>
              </a:spcBef>
            </a:pPr>
            <a:r>
              <a:rPr lang="nl-BE" sz="2800" dirty="0">
                <a:solidFill>
                  <a:schemeClr val="bg2">
                    <a:lumMod val="50000"/>
                  </a:schemeClr>
                </a:solidFill>
              </a:rPr>
              <a:t>E-</a:t>
            </a:r>
            <a:r>
              <a:rPr lang="nl-BE" sz="2800" dirty="0" err="1">
                <a:solidFill>
                  <a:schemeClr val="bg2">
                    <a:lumMod val="50000"/>
                  </a:schemeClr>
                </a:solidFill>
              </a:rPr>
              <a:t>kickoff</a:t>
            </a:r>
            <a:r>
              <a:rPr lang="nl-BE" sz="2800" dirty="0">
                <a:solidFill>
                  <a:schemeClr val="bg2">
                    <a:lumMod val="50000"/>
                  </a:schemeClr>
                </a:solidFill>
              </a:rPr>
              <a:t> en Wedstrijdbladen.be</a:t>
            </a:r>
          </a:p>
          <a:p>
            <a:pPr lvl="1">
              <a:lnSpc>
                <a:spcPct val="145000"/>
              </a:lnSpc>
              <a:spcBef>
                <a:spcPts val="0"/>
              </a:spcBef>
            </a:pPr>
            <a:r>
              <a:rPr lang="nl-BE" sz="2800" dirty="0">
                <a:solidFill>
                  <a:schemeClr val="bg2">
                    <a:lumMod val="50000"/>
                  </a:schemeClr>
                </a:solidFill>
              </a:rPr>
              <a:t>- Aanduidingen via </a:t>
            </a:r>
            <a:r>
              <a:rPr lang="nl-BE" sz="2800" dirty="0" err="1">
                <a:solidFill>
                  <a:schemeClr val="bg2">
                    <a:lumMod val="50000"/>
                  </a:schemeClr>
                </a:solidFill>
              </a:rPr>
              <a:t>RefAssist</a:t>
            </a:r>
            <a:br>
              <a:rPr lang="nl-BE" sz="28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nl-BE" sz="2800" dirty="0">
                <a:solidFill>
                  <a:schemeClr val="bg2">
                    <a:lumMod val="50000"/>
                  </a:schemeClr>
                </a:solidFill>
              </a:rPr>
              <a:t>- Nazichten via </a:t>
            </a:r>
            <a:r>
              <a:rPr lang="nl-BE" sz="2800" dirty="0" err="1">
                <a:solidFill>
                  <a:schemeClr val="bg2">
                    <a:lumMod val="50000"/>
                  </a:schemeClr>
                </a:solidFill>
              </a:rPr>
              <a:t>Observer.RefAssist</a:t>
            </a:r>
            <a:endParaRPr lang="nl-BE" sz="2800" dirty="0">
              <a:solidFill>
                <a:schemeClr val="bg2">
                  <a:lumMod val="50000"/>
                </a:schemeClr>
              </a:solidFill>
            </a:endParaRPr>
          </a:p>
          <a:p>
            <a:pPr marL="457200" lvl="1" indent="0">
              <a:lnSpc>
                <a:spcPct val="145000"/>
              </a:lnSpc>
              <a:spcBef>
                <a:spcPts val="0"/>
              </a:spcBef>
              <a:buNone/>
            </a:pPr>
            <a:endParaRPr lang="nl-BE" sz="2800" dirty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lnSpc>
                <a:spcPct val="145000"/>
              </a:lnSpc>
              <a:spcBef>
                <a:spcPts val="0"/>
              </a:spcBef>
            </a:pPr>
            <a:endParaRPr lang="nl-BE" sz="28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lnSpc>
                <a:spcPct val="145000"/>
              </a:lnSpc>
              <a:spcBef>
                <a:spcPts val="0"/>
              </a:spcBef>
              <a:buNone/>
            </a:pP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1461919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BE" sz="3000" dirty="0"/>
              <a:t>TERUGBLIK 2017-2018</a:t>
            </a:r>
            <a:br>
              <a:rPr lang="nl-BE" sz="3000" dirty="0"/>
            </a:br>
            <a:endParaRPr lang="nl-BE" sz="3000" dirty="0"/>
          </a:p>
          <a:p>
            <a:r>
              <a:rPr lang="nl-BE" sz="3000" dirty="0" err="1"/>
              <a:t>Efficiënties</a:t>
            </a:r>
            <a:endParaRPr lang="nl-BE" sz="3000" dirty="0"/>
          </a:p>
          <a:p>
            <a:r>
              <a:rPr lang="nl-BE" sz="3000" dirty="0"/>
              <a:t>Aantal scheidsrechters: tekort, geen AR in 4P, leeftijd</a:t>
            </a:r>
          </a:p>
          <a:p>
            <a:r>
              <a:rPr lang="nl-BE" sz="3000" dirty="0"/>
              <a:t>Rekrutering</a:t>
            </a:r>
          </a:p>
          <a:p>
            <a:r>
              <a:rPr lang="nl-BE" sz="3000" dirty="0"/>
              <a:t>Clubbezoeken</a:t>
            </a:r>
            <a:br>
              <a:rPr lang="nl-BE" dirty="0"/>
            </a:br>
            <a:endParaRPr lang="nl-BE" sz="3000" dirty="0"/>
          </a:p>
          <a:p>
            <a:pPr marL="0" indent="0">
              <a:buNone/>
            </a:pPr>
            <a:r>
              <a:rPr lang="nl-BE" sz="3000" dirty="0"/>
              <a:t>VOORUITBLIK 2018-2019</a:t>
            </a:r>
            <a:br>
              <a:rPr lang="nl-BE" sz="3000" dirty="0"/>
            </a:br>
            <a:endParaRPr lang="nl-BE" sz="3000" dirty="0"/>
          </a:p>
          <a:p>
            <a:r>
              <a:rPr lang="nl-BE" sz="3000" dirty="0"/>
              <a:t>Aanduidingen</a:t>
            </a:r>
          </a:p>
          <a:p>
            <a:r>
              <a:rPr lang="nl-BE" sz="3000" dirty="0"/>
              <a:t>Integratie ex-KVV</a:t>
            </a:r>
          </a:p>
          <a:p>
            <a:r>
              <a:rPr lang="nl-BE" sz="3000" dirty="0"/>
              <a:t>Clubscheidsrechters</a:t>
            </a:r>
          </a:p>
          <a:p>
            <a:endParaRPr lang="nl-BE" sz="3000" dirty="0"/>
          </a:p>
          <a:p>
            <a:pPr marL="0" indent="0">
              <a:buNone/>
            </a:pPr>
            <a:endParaRPr lang="nl-BE" sz="3000" dirty="0"/>
          </a:p>
        </p:txBody>
      </p:sp>
    </p:spTree>
    <p:extLst>
      <p:ext uri="{BB962C8B-B14F-4D97-AF65-F5344CB8AC3E}">
        <p14:creationId xmlns:p14="http://schemas.microsoft.com/office/powerpoint/2010/main" val="3904937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nl-BE" dirty="0" err="1"/>
              <a:t>Integratie</a:t>
            </a:r>
            <a:r>
              <a:rPr lang="en-US" altLang="nl-BE" dirty="0"/>
              <a:t> ex-KVV - BAA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57836" y="1610006"/>
            <a:ext cx="8686800" cy="5029200"/>
          </a:xfrm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nl-BE" sz="2400" b="1" u="sng" dirty="0">
                <a:latin typeface="Edmondsans"/>
              </a:rPr>
              <a:t>Voorzitter:</a:t>
            </a:r>
            <a:r>
              <a:rPr lang="nl-BE" sz="2400" b="1" dirty="0">
                <a:latin typeface="Edmondsans"/>
              </a:rPr>
              <a:t> Jan Govaerts</a:t>
            </a:r>
          </a:p>
          <a:p>
            <a:pPr marL="0" indent="0">
              <a:buNone/>
              <a:defRPr/>
            </a:pPr>
            <a:r>
              <a:rPr lang="nl-BE" sz="2000" dirty="0">
                <a:latin typeface="Edmondsans"/>
              </a:rPr>
              <a:t>- Aanduidingen K&amp;D</a:t>
            </a:r>
            <a:br>
              <a:rPr lang="nl-BE" sz="2000" dirty="0">
                <a:latin typeface="Edmondsans"/>
              </a:rPr>
            </a:br>
            <a:r>
              <a:rPr lang="nl-BE" sz="2000" dirty="0">
                <a:latin typeface="Edmondsans"/>
              </a:rPr>
              <a:t>- Vertegenwoordiging stakeholders</a:t>
            </a:r>
            <a:br>
              <a:rPr lang="nl-BE" sz="2000" dirty="0">
                <a:latin typeface="Edmondsans"/>
              </a:rPr>
            </a:br>
            <a:br>
              <a:rPr lang="nl-BE" sz="2400" dirty="0">
                <a:latin typeface="Edmondsans"/>
              </a:rPr>
            </a:br>
            <a:r>
              <a:rPr lang="nl-BE" sz="2400" b="1" u="sng" dirty="0">
                <a:latin typeface="Edmondsans"/>
              </a:rPr>
              <a:t>Leden:</a:t>
            </a:r>
          </a:p>
          <a:p>
            <a:pPr>
              <a:defRPr/>
            </a:pPr>
            <a:r>
              <a:rPr lang="nl-BE" sz="2300" dirty="0">
                <a:latin typeface="Edmondsans"/>
              </a:rPr>
              <a:t>Luc Allaerts – Aanduidingen Jeugd</a:t>
            </a:r>
          </a:p>
          <a:p>
            <a:pPr>
              <a:defRPr/>
            </a:pPr>
            <a:r>
              <a:rPr lang="nl-BE" sz="2300" dirty="0">
                <a:latin typeface="Edmondsans"/>
              </a:rPr>
              <a:t>Sven Cuyt – Aanduidingen Assistenten K&amp;D</a:t>
            </a:r>
          </a:p>
          <a:p>
            <a:pPr>
              <a:defRPr/>
            </a:pPr>
            <a:r>
              <a:rPr lang="nl-BE" sz="2300" dirty="0">
                <a:latin typeface="Edmondsans"/>
              </a:rPr>
              <a:t>Kurt Ghielens – Vertegenwoordiging PC en Clubs, Dames</a:t>
            </a:r>
          </a:p>
          <a:p>
            <a:pPr>
              <a:defRPr/>
            </a:pPr>
            <a:r>
              <a:rPr lang="nl-BE" sz="2300" dirty="0">
                <a:latin typeface="Edmondsans"/>
              </a:rPr>
              <a:t>Ernie Kasprzak – </a:t>
            </a:r>
            <a:r>
              <a:rPr lang="nl-BE" sz="2300" dirty="0" err="1">
                <a:latin typeface="Edmondsans"/>
              </a:rPr>
              <a:t>Hoofdinstructor</a:t>
            </a:r>
            <a:r>
              <a:rPr lang="nl-BE" sz="2300" dirty="0">
                <a:latin typeface="Edmondsans"/>
              </a:rPr>
              <a:t>, opleiding, coaching</a:t>
            </a:r>
          </a:p>
          <a:p>
            <a:pPr>
              <a:defRPr/>
            </a:pPr>
            <a:r>
              <a:rPr lang="nl-BE" sz="2300" dirty="0">
                <a:latin typeface="Edmondsans"/>
              </a:rPr>
              <a:t>Wilfried Rombouts – Rekrutering, peterschap, communicatie</a:t>
            </a:r>
          </a:p>
          <a:p>
            <a:pPr>
              <a:defRPr/>
            </a:pPr>
            <a:r>
              <a:rPr lang="nl-BE" sz="2300" i="1" dirty="0">
                <a:solidFill>
                  <a:schemeClr val="tx1"/>
                </a:solidFill>
                <a:latin typeface="Edmondsans"/>
              </a:rPr>
              <a:t>Rudi Brabans – Aanduidingen Zaalvoetbal</a:t>
            </a:r>
          </a:p>
          <a:p>
            <a:pPr>
              <a:defRPr/>
            </a:pPr>
            <a:r>
              <a:rPr lang="nl-BE" sz="2300" i="1" dirty="0">
                <a:solidFill>
                  <a:schemeClr val="tx1"/>
                </a:solidFill>
                <a:latin typeface="Edmondsans"/>
              </a:rPr>
              <a:t>Patrick Quaeyhaegens – Aanduidingen Recreatief veldvoetbal</a:t>
            </a:r>
          </a:p>
          <a:p>
            <a:pPr marL="0" indent="0">
              <a:buNone/>
              <a:defRPr/>
            </a:pPr>
            <a:endParaRPr lang="nl-BE" sz="2400" dirty="0">
              <a:latin typeface="Comic Sans MS" pitchFamily="66" charset="0"/>
            </a:endParaRPr>
          </a:p>
          <a:p>
            <a:pPr>
              <a:defRPr/>
            </a:pPr>
            <a:endParaRPr lang="nl-BE" sz="2000" dirty="0">
              <a:latin typeface="Comic Sans MS" pitchFamily="66" charset="0"/>
            </a:endParaRPr>
          </a:p>
          <a:p>
            <a:pPr marL="0" indent="0">
              <a:buNone/>
              <a:defRPr/>
            </a:pPr>
            <a:endParaRPr lang="nl-BE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308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" name="Tabel 127"/>
          <p:cNvGraphicFramePr>
            <a:graphicFrameLocks noGrp="1"/>
          </p:cNvGraphicFramePr>
          <p:nvPr>
            <p:extLst/>
          </p:nvPr>
        </p:nvGraphicFramePr>
        <p:xfrm>
          <a:off x="7640036" y="7758"/>
          <a:ext cx="4409411" cy="23522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5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3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33">
                <a:tc>
                  <a:txBody>
                    <a:bodyPr/>
                    <a:lstStyle/>
                    <a:p>
                      <a:r>
                        <a:rPr lang="nl-BE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</a:t>
                      </a:r>
                    </a:p>
                  </a:txBody>
                  <a:tcPr marL="121920" marR="12192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Interprovinciaal</a:t>
                      </a:r>
                    </a:p>
                    <a:p>
                      <a:r>
                        <a:rPr lang="nl-BE" sz="1600" dirty="0"/>
                        <a:t>(= </a:t>
                      </a:r>
                      <a:r>
                        <a:rPr lang="nl-BE" sz="1600" dirty="0" err="1"/>
                        <a:t>provincieoverschrijdend</a:t>
                      </a:r>
                      <a:r>
                        <a:rPr lang="nl-BE" sz="1600" dirty="0"/>
                        <a:t>)</a:t>
                      </a:r>
                    </a:p>
                  </a:txBody>
                  <a:tcPr marL="121920" marR="12192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33">
                <a:tc>
                  <a:txBody>
                    <a:bodyPr/>
                    <a:lstStyle/>
                    <a:p>
                      <a:endParaRPr lang="nl-BE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dirty="0" err="1">
                          <a:sym typeface="Wingdings" panose="05000000000000000000" pitchFamily="2" charset="2"/>
                        </a:rPr>
                        <a:t>Afh</a:t>
                      </a:r>
                      <a:r>
                        <a:rPr lang="nl-BE" sz="1600" dirty="0">
                          <a:sym typeface="Wingdings" panose="05000000000000000000" pitchFamily="2" charset="2"/>
                        </a:rPr>
                        <a:t>. van audit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dirty="0">
                          <a:sym typeface="Wingdings" panose="05000000000000000000" pitchFamily="2" charset="2"/>
                          <a:hlinkClick r:id="rId2"/>
                        </a:rPr>
                        <a:t>www.jeugdvoetbal2020.be</a:t>
                      </a:r>
                      <a:r>
                        <a:rPr lang="nl-BE" sz="1600" dirty="0">
                          <a:sym typeface="Wingdings" panose="05000000000000000000" pitchFamily="2" charset="2"/>
                        </a:rPr>
                        <a:t> </a:t>
                      </a:r>
                      <a:endParaRPr lang="nl-BE" sz="1600" dirty="0"/>
                    </a:p>
                  </a:txBody>
                  <a:tcPr marL="121920" marR="12192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33">
                <a:tc>
                  <a:txBody>
                    <a:bodyPr/>
                    <a:lstStyle/>
                    <a:p>
                      <a:r>
                        <a:rPr lang="nl-BE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Aantal teams</a:t>
                      </a:r>
                    </a:p>
                  </a:txBody>
                  <a:tcPr marL="121920" marR="12192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dirty="0"/>
                        <a:t>Verplichte aantallen per leeftijdscategorie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dirty="0"/>
                        <a:t>Extra </a:t>
                      </a:r>
                      <a:r>
                        <a:rPr lang="nl-BE" sz="1600" dirty="0" err="1"/>
                        <a:t>gew</a:t>
                      </a:r>
                      <a:r>
                        <a:rPr lang="nl-BE" sz="1600" dirty="0"/>
                        <a:t>. ploegen mogelijk</a:t>
                      </a:r>
                    </a:p>
                  </a:txBody>
                  <a:tcPr marL="121920" marR="12192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33">
                <a:tc>
                  <a:txBody>
                    <a:bodyPr/>
                    <a:lstStyle/>
                    <a:p>
                      <a:endParaRPr lang="nl-BE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600" dirty="0"/>
                    </a:p>
                  </a:txBody>
                  <a:tcPr marL="121920" marR="12192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385414"/>
                  </a:ext>
                </a:extLst>
              </a:tr>
            </a:tbl>
          </a:graphicData>
        </a:graphic>
      </p:graphicFrame>
      <p:sp>
        <p:nvSpPr>
          <p:cNvPr id="116" name="Rechthoek 115"/>
          <p:cNvSpPr/>
          <p:nvPr/>
        </p:nvSpPr>
        <p:spPr>
          <a:xfrm>
            <a:off x="375000" y="0"/>
            <a:ext cx="409575" cy="6857999"/>
          </a:xfrm>
          <a:prstGeom prst="rect">
            <a:avLst/>
          </a:prstGeom>
          <a:solidFill>
            <a:srgbClr val="FFF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209" y="559787"/>
            <a:ext cx="613278" cy="565994"/>
          </a:xfrm>
          <a:prstGeom prst="rect">
            <a:avLst/>
          </a:prstGeom>
        </p:spPr>
      </p:pic>
      <p:sp>
        <p:nvSpPr>
          <p:cNvPr id="223" name="Tekstvak 222"/>
          <p:cNvSpPr txBox="1"/>
          <p:nvPr/>
        </p:nvSpPr>
        <p:spPr>
          <a:xfrm>
            <a:off x="784575" y="164273"/>
            <a:ext cx="396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/>
              <a:t>JEUGDVOETBAL 2018 - 2019</a:t>
            </a:r>
            <a:endParaRPr lang="nl-BE" sz="3600" b="1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8BB3A27-A88A-4329-A95D-5F889A2285D6}"/>
              </a:ext>
            </a:extLst>
          </p:cNvPr>
          <p:cNvGraphicFramePr/>
          <p:nvPr>
            <p:extLst/>
          </p:nvPr>
        </p:nvGraphicFramePr>
        <p:xfrm>
          <a:off x="778110" y="692089"/>
          <a:ext cx="6749014" cy="1150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7" name="Groep 6">
            <a:extLst>
              <a:ext uri="{FF2B5EF4-FFF2-40B4-BE49-F238E27FC236}">
                <a16:creationId xmlns:a16="http://schemas.microsoft.com/office/drawing/2014/main" id="{75EB4323-5815-44B6-B975-A2A037263EBE}"/>
              </a:ext>
            </a:extLst>
          </p:cNvPr>
          <p:cNvGrpSpPr/>
          <p:nvPr/>
        </p:nvGrpSpPr>
        <p:grpSpPr>
          <a:xfrm>
            <a:off x="2431268" y="2096062"/>
            <a:ext cx="3929876" cy="4569352"/>
            <a:chOff x="2601836" y="2786813"/>
            <a:chExt cx="2853137" cy="3350371"/>
          </a:xfrm>
        </p:grpSpPr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EA4D7E3C-28D6-47B9-A485-DBDCA74FF624}"/>
                </a:ext>
              </a:extLst>
            </p:cNvPr>
            <p:cNvSpPr/>
            <p:nvPr/>
          </p:nvSpPr>
          <p:spPr>
            <a:xfrm>
              <a:off x="2709847" y="2912831"/>
              <a:ext cx="2628961" cy="913003"/>
            </a:xfrm>
            <a:prstGeom prst="ellipse">
              <a:avLst/>
            </a:prstGeom>
          </p:spPr>
          <p:style>
            <a:lnRef idx="0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Pijl: omlaag 8">
              <a:extLst>
                <a:ext uri="{FF2B5EF4-FFF2-40B4-BE49-F238E27FC236}">
                  <a16:creationId xmlns:a16="http://schemas.microsoft.com/office/drawing/2014/main" id="{BEA33AD6-659E-4ACA-92EF-BA132C82540E}"/>
                </a:ext>
              </a:extLst>
            </p:cNvPr>
            <p:cNvSpPr/>
            <p:nvPr/>
          </p:nvSpPr>
          <p:spPr>
            <a:xfrm>
              <a:off x="3773660" y="5148467"/>
              <a:ext cx="509488" cy="489116"/>
            </a:xfrm>
            <a:prstGeom prst="downArrow">
              <a:avLst/>
            </a:pr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nl-BE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465DE9CB-5B0B-4906-8E9D-1D060F91BCB5}"/>
                </a:ext>
              </a:extLst>
            </p:cNvPr>
            <p:cNvSpPr/>
            <p:nvPr/>
          </p:nvSpPr>
          <p:spPr>
            <a:xfrm>
              <a:off x="2801554" y="5525798"/>
              <a:ext cx="2445546" cy="611386"/>
            </a:xfrm>
            <a:custGeom>
              <a:avLst/>
              <a:gdLst>
                <a:gd name="connsiteX0" fmla="*/ 0 w 2445546"/>
                <a:gd name="connsiteY0" fmla="*/ 0 h 611386"/>
                <a:gd name="connsiteX1" fmla="*/ 2445546 w 2445546"/>
                <a:gd name="connsiteY1" fmla="*/ 0 h 611386"/>
                <a:gd name="connsiteX2" fmla="*/ 2445546 w 2445546"/>
                <a:gd name="connsiteY2" fmla="*/ 611386 h 611386"/>
                <a:gd name="connsiteX3" fmla="*/ 0 w 2445546"/>
                <a:gd name="connsiteY3" fmla="*/ 611386 h 611386"/>
                <a:gd name="connsiteX4" fmla="*/ 0 w 2445546"/>
                <a:gd name="connsiteY4" fmla="*/ 0 h 61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5546" h="611386">
                  <a:moveTo>
                    <a:pt x="0" y="0"/>
                  </a:moveTo>
                  <a:lnTo>
                    <a:pt x="2445546" y="0"/>
                  </a:lnTo>
                  <a:lnTo>
                    <a:pt x="2445546" y="611386"/>
                  </a:lnTo>
                  <a:lnTo>
                    <a:pt x="0" y="61138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BE" sz="1800" b="1" kern="1200" dirty="0"/>
                <a:t>Gewestelijk jeugdvoetbal</a:t>
              </a:r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CCA3B0D4-1A7F-4DBC-B944-8B996275F74A}"/>
                </a:ext>
              </a:extLst>
            </p:cNvPr>
            <p:cNvSpPr/>
            <p:nvPr/>
          </p:nvSpPr>
          <p:spPr>
            <a:xfrm>
              <a:off x="3009427" y="3208334"/>
              <a:ext cx="917079" cy="917079"/>
            </a:xfrm>
            <a:custGeom>
              <a:avLst/>
              <a:gdLst>
                <a:gd name="connsiteX0" fmla="*/ 0 w 917079"/>
                <a:gd name="connsiteY0" fmla="*/ 458540 h 917079"/>
                <a:gd name="connsiteX1" fmla="*/ 458540 w 917079"/>
                <a:gd name="connsiteY1" fmla="*/ 0 h 917079"/>
                <a:gd name="connsiteX2" fmla="*/ 917080 w 917079"/>
                <a:gd name="connsiteY2" fmla="*/ 458540 h 917079"/>
                <a:gd name="connsiteX3" fmla="*/ 458540 w 917079"/>
                <a:gd name="connsiteY3" fmla="*/ 917080 h 917079"/>
                <a:gd name="connsiteX4" fmla="*/ 0 w 917079"/>
                <a:gd name="connsiteY4" fmla="*/ 458540 h 91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7079" h="917079">
                  <a:moveTo>
                    <a:pt x="0" y="458540"/>
                  </a:moveTo>
                  <a:cubicBezTo>
                    <a:pt x="0" y="205295"/>
                    <a:pt x="205295" y="0"/>
                    <a:pt x="458540" y="0"/>
                  </a:cubicBezTo>
                  <a:cubicBezTo>
                    <a:pt x="711785" y="0"/>
                    <a:pt x="917080" y="205295"/>
                    <a:pt x="917080" y="458540"/>
                  </a:cubicBezTo>
                  <a:cubicBezTo>
                    <a:pt x="917080" y="711785"/>
                    <a:pt x="711785" y="917080"/>
                    <a:pt x="458540" y="917080"/>
                  </a:cubicBezTo>
                  <a:cubicBezTo>
                    <a:pt x="205295" y="917080"/>
                    <a:pt x="0" y="711785"/>
                    <a:pt x="0" y="458540"/>
                  </a:cubicBezTo>
                  <a:close/>
                </a:path>
              </a:pathLst>
            </a:cu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3833" tIns="183833" rIns="183833" bIns="183833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BE" sz="3900" kern="1200" dirty="0" err="1"/>
                <a:t>Recr</a:t>
              </a:r>
              <a:endParaRPr lang="nl-BE" sz="3900" kern="120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ACD6D430-DAFB-489F-86F9-0ACD9FA957F3}"/>
                </a:ext>
              </a:extLst>
            </p:cNvPr>
            <p:cNvSpPr/>
            <p:nvPr/>
          </p:nvSpPr>
          <p:spPr>
            <a:xfrm>
              <a:off x="3946886" y="2986605"/>
              <a:ext cx="917079" cy="917079"/>
            </a:xfrm>
            <a:custGeom>
              <a:avLst/>
              <a:gdLst>
                <a:gd name="connsiteX0" fmla="*/ 0 w 917079"/>
                <a:gd name="connsiteY0" fmla="*/ 458540 h 917079"/>
                <a:gd name="connsiteX1" fmla="*/ 458540 w 917079"/>
                <a:gd name="connsiteY1" fmla="*/ 0 h 917079"/>
                <a:gd name="connsiteX2" fmla="*/ 917080 w 917079"/>
                <a:gd name="connsiteY2" fmla="*/ 458540 h 917079"/>
                <a:gd name="connsiteX3" fmla="*/ 458540 w 917079"/>
                <a:gd name="connsiteY3" fmla="*/ 917080 h 917079"/>
                <a:gd name="connsiteX4" fmla="*/ 0 w 917079"/>
                <a:gd name="connsiteY4" fmla="*/ 458540 h 91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7079" h="917079">
                  <a:moveTo>
                    <a:pt x="0" y="458540"/>
                  </a:moveTo>
                  <a:cubicBezTo>
                    <a:pt x="0" y="205295"/>
                    <a:pt x="205295" y="0"/>
                    <a:pt x="458540" y="0"/>
                  </a:cubicBezTo>
                  <a:cubicBezTo>
                    <a:pt x="711785" y="0"/>
                    <a:pt x="917080" y="205295"/>
                    <a:pt x="917080" y="458540"/>
                  </a:cubicBezTo>
                  <a:cubicBezTo>
                    <a:pt x="917080" y="711785"/>
                    <a:pt x="711785" y="917080"/>
                    <a:pt x="458540" y="917080"/>
                  </a:cubicBezTo>
                  <a:cubicBezTo>
                    <a:pt x="205295" y="917080"/>
                    <a:pt x="0" y="711785"/>
                    <a:pt x="0" y="458540"/>
                  </a:cubicBezTo>
                  <a:close/>
                </a:path>
              </a:pathLst>
            </a:cu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3833" tIns="183833" rIns="183833" bIns="183833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BE" sz="3600" kern="1200" dirty="0" err="1"/>
                <a:t>Gew</a:t>
              </a:r>
              <a:endParaRPr lang="nl-BE" sz="3600" kern="1200" dirty="0"/>
            </a:p>
          </p:txBody>
        </p:sp>
        <p:sp>
          <p:nvSpPr>
            <p:cNvPr id="14" name="Vorm 13">
              <a:extLst>
                <a:ext uri="{FF2B5EF4-FFF2-40B4-BE49-F238E27FC236}">
                  <a16:creationId xmlns:a16="http://schemas.microsoft.com/office/drawing/2014/main" id="{CD4A58F7-6BAD-4636-8D38-6C0CEF203899}"/>
                </a:ext>
              </a:extLst>
            </p:cNvPr>
            <p:cNvSpPr/>
            <p:nvPr/>
          </p:nvSpPr>
          <p:spPr>
            <a:xfrm>
              <a:off x="2601836" y="2786813"/>
              <a:ext cx="2853137" cy="2282509"/>
            </a:xfrm>
            <a:prstGeom prst="funnel">
              <a:avLst/>
            </a:pr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4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</p:grpSp>
      <p:graphicFrame>
        <p:nvGraphicFramePr>
          <p:cNvPr id="19" name="Tabel 18">
            <a:extLst>
              <a:ext uri="{FF2B5EF4-FFF2-40B4-BE49-F238E27FC236}">
                <a16:creationId xmlns:a16="http://schemas.microsoft.com/office/drawing/2014/main" id="{614D4938-60D7-4253-8563-7E8F429D712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640036" y="2267930"/>
          <a:ext cx="4409411" cy="23522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5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3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33">
                <a:tc>
                  <a:txBody>
                    <a:bodyPr/>
                    <a:lstStyle/>
                    <a:p>
                      <a:r>
                        <a:rPr lang="nl-BE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</a:t>
                      </a:r>
                    </a:p>
                  </a:txBody>
                  <a:tcPr marL="121920" marR="12192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Provinciaal</a:t>
                      </a:r>
                    </a:p>
                  </a:txBody>
                  <a:tcPr marL="121920" marR="12192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33">
                <a:tc>
                  <a:txBody>
                    <a:bodyPr/>
                    <a:lstStyle/>
                    <a:p>
                      <a:endParaRPr lang="nl-BE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dirty="0" err="1">
                          <a:sym typeface="Wingdings" panose="05000000000000000000" pitchFamily="2" charset="2"/>
                        </a:rPr>
                        <a:t>Afh</a:t>
                      </a:r>
                      <a:r>
                        <a:rPr lang="nl-BE" sz="1600" dirty="0">
                          <a:sym typeface="Wingdings" panose="05000000000000000000" pitchFamily="2" charset="2"/>
                        </a:rPr>
                        <a:t>. van audit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dirty="0">
                          <a:sym typeface="Wingdings" panose="05000000000000000000" pitchFamily="2" charset="2"/>
                          <a:hlinkClick r:id="rId2"/>
                        </a:rPr>
                        <a:t>www.jeugdvoetbal2020.be</a:t>
                      </a:r>
                      <a:r>
                        <a:rPr lang="nl-BE" sz="1600" dirty="0">
                          <a:sym typeface="Wingdings" panose="05000000000000000000" pitchFamily="2" charset="2"/>
                        </a:rPr>
                        <a:t> </a:t>
                      </a:r>
                      <a:endParaRPr lang="nl-BE" sz="1600" dirty="0"/>
                    </a:p>
                  </a:txBody>
                  <a:tcPr marL="121920" marR="12192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33">
                <a:tc>
                  <a:txBody>
                    <a:bodyPr/>
                    <a:lstStyle/>
                    <a:p>
                      <a:r>
                        <a:rPr lang="nl-BE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Aantal teams</a:t>
                      </a:r>
                    </a:p>
                  </a:txBody>
                  <a:tcPr marL="121920" marR="12192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BE" sz="1600" dirty="0"/>
                        <a:t>Verplichte aantallen per leeftijdscategorie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BE" sz="1600" dirty="0"/>
                        <a:t>Extra </a:t>
                      </a:r>
                      <a:r>
                        <a:rPr lang="nl-BE" sz="1600" dirty="0" err="1"/>
                        <a:t>gew</a:t>
                      </a:r>
                      <a:r>
                        <a:rPr lang="nl-BE" sz="1600" dirty="0"/>
                        <a:t>. ploegen mogelijk</a:t>
                      </a:r>
                    </a:p>
                  </a:txBody>
                  <a:tcPr marL="121920" marR="12192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33">
                <a:tc>
                  <a:txBody>
                    <a:bodyPr/>
                    <a:lstStyle/>
                    <a:p>
                      <a:r>
                        <a:rPr lang="nl-BE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Speeldag</a:t>
                      </a:r>
                    </a:p>
                  </a:txBody>
                  <a:tcPr marL="121920" marR="12192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U8-U11 + U21: Zaterdag</a:t>
                      </a:r>
                    </a:p>
                    <a:p>
                      <a:r>
                        <a:rPr lang="nl-BE" sz="1600" dirty="0"/>
                        <a:t>U12-U17: Zondag</a:t>
                      </a:r>
                    </a:p>
                  </a:txBody>
                  <a:tcPr marL="121920" marR="12192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385414"/>
                  </a:ext>
                </a:extLst>
              </a:tr>
            </a:tbl>
          </a:graphicData>
        </a:graphic>
      </p:graphicFrame>
      <p:graphicFrame>
        <p:nvGraphicFramePr>
          <p:cNvPr id="20" name="Tabel 19">
            <a:extLst>
              <a:ext uri="{FF2B5EF4-FFF2-40B4-BE49-F238E27FC236}">
                <a16:creationId xmlns:a16="http://schemas.microsoft.com/office/drawing/2014/main" id="{C12589D1-AD60-4E09-A103-99A04101F18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632072" y="4861711"/>
          <a:ext cx="4417376" cy="19025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8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81">
                <a:tc>
                  <a:txBody>
                    <a:bodyPr/>
                    <a:lstStyle/>
                    <a:p>
                      <a:r>
                        <a:rPr lang="nl-BE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</a:t>
                      </a:r>
                    </a:p>
                  </a:txBody>
                  <a:tcPr marL="121920" marR="12192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Gewestelijk</a:t>
                      </a:r>
                    </a:p>
                  </a:txBody>
                  <a:tcPr marL="121920" marR="12192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81">
                <a:tc>
                  <a:txBody>
                    <a:bodyPr/>
                    <a:lstStyle/>
                    <a:p>
                      <a:endParaRPr lang="nl-BE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Op basis van niveaucodes</a:t>
                      </a:r>
                    </a:p>
                  </a:txBody>
                  <a:tcPr marL="121920" marR="12192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818">
                <a:tc>
                  <a:txBody>
                    <a:bodyPr/>
                    <a:lstStyle/>
                    <a:p>
                      <a:r>
                        <a:rPr lang="nl-BE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Aantal teams</a:t>
                      </a:r>
                    </a:p>
                  </a:txBody>
                  <a:tcPr marL="121920" marR="12192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ongelimiteerd</a:t>
                      </a:r>
                    </a:p>
                  </a:txBody>
                  <a:tcPr marL="121920" marR="12192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818">
                <a:tc>
                  <a:txBody>
                    <a:bodyPr/>
                    <a:lstStyle/>
                    <a:p>
                      <a:r>
                        <a:rPr lang="nl-BE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Speeldag</a:t>
                      </a:r>
                    </a:p>
                  </a:txBody>
                  <a:tcPr marL="121920" marR="12192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U6-U11 + U21: Zaterdag</a:t>
                      </a:r>
                    </a:p>
                    <a:p>
                      <a:r>
                        <a:rPr lang="nl-BE" sz="1600" dirty="0"/>
                        <a:t>U12-U17: Zaterdag of zondag</a:t>
                      </a:r>
                    </a:p>
                  </a:txBody>
                  <a:tcPr marL="121920" marR="12192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385414"/>
                  </a:ext>
                </a:extLst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7640036" y="2267930"/>
            <a:ext cx="44094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632072" y="4861711"/>
            <a:ext cx="4417375" cy="22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362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Integratie ex-KVV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45000"/>
              </a:lnSpc>
              <a:spcBef>
                <a:spcPts val="0"/>
              </a:spcBef>
            </a:pPr>
            <a:r>
              <a:rPr lang="nl-BE" sz="3200" dirty="0"/>
              <a:t>Overstap van 140 </a:t>
            </a:r>
            <a:r>
              <a:rPr lang="nl-BE" sz="3200" dirty="0" err="1"/>
              <a:t>jeugdSR</a:t>
            </a:r>
            <a:r>
              <a:rPr lang="nl-BE" sz="3200" dirty="0"/>
              <a:t> naar Competitie Jeugd</a:t>
            </a:r>
          </a:p>
          <a:p>
            <a:pPr lvl="1">
              <a:lnSpc>
                <a:spcPct val="145000"/>
              </a:lnSpc>
              <a:spcBef>
                <a:spcPts val="0"/>
              </a:spcBef>
            </a:pPr>
            <a:r>
              <a:rPr lang="nl-BE" sz="2800" dirty="0">
                <a:solidFill>
                  <a:schemeClr val="bg2">
                    <a:lumMod val="50000"/>
                  </a:schemeClr>
                </a:solidFill>
              </a:rPr>
              <a:t>Aanpassing aantal spelregels</a:t>
            </a:r>
          </a:p>
          <a:p>
            <a:pPr lvl="1">
              <a:lnSpc>
                <a:spcPct val="145000"/>
              </a:lnSpc>
              <a:spcBef>
                <a:spcPts val="0"/>
              </a:spcBef>
            </a:pPr>
            <a:r>
              <a:rPr lang="nl-BE" sz="2800" dirty="0">
                <a:solidFill>
                  <a:schemeClr val="bg2">
                    <a:lumMod val="50000"/>
                  </a:schemeClr>
                </a:solidFill>
              </a:rPr>
              <a:t>Aanduidingen oudere </a:t>
            </a:r>
            <a:r>
              <a:rPr lang="nl-BE" sz="2800" dirty="0" err="1">
                <a:solidFill>
                  <a:schemeClr val="bg2">
                    <a:lumMod val="50000"/>
                  </a:schemeClr>
                </a:solidFill>
              </a:rPr>
              <a:t>SR’s</a:t>
            </a:r>
            <a:r>
              <a:rPr lang="nl-BE" sz="2800" dirty="0">
                <a:solidFill>
                  <a:schemeClr val="bg2">
                    <a:lumMod val="50000"/>
                  </a:schemeClr>
                </a:solidFill>
              </a:rPr>
              <a:t> bij gewestelijke U13 (8v8)</a:t>
            </a:r>
          </a:p>
          <a:p>
            <a:pPr marL="457200" lvl="1" indent="0">
              <a:lnSpc>
                <a:spcPct val="145000"/>
              </a:lnSpc>
              <a:spcBef>
                <a:spcPts val="0"/>
              </a:spcBef>
              <a:buNone/>
            </a:pPr>
            <a:endParaRPr lang="nl-BE" sz="2800" dirty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lnSpc>
                <a:spcPct val="145000"/>
              </a:lnSpc>
              <a:spcBef>
                <a:spcPts val="0"/>
              </a:spcBef>
            </a:pPr>
            <a:endParaRPr lang="nl-BE" sz="28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lnSpc>
                <a:spcPct val="145000"/>
              </a:lnSpc>
              <a:spcBef>
                <a:spcPts val="0"/>
              </a:spcBef>
              <a:buNone/>
            </a:pP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2743918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Clubscheidsrechters		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87D84E5-4C87-48B7-9584-525CE06456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3951" y="1408922"/>
            <a:ext cx="6456784" cy="536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66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Clubscheidsrechters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3200" dirty="0"/>
              <a:t>Wanneer komen we bij u langs? </a:t>
            </a:r>
            <a:br>
              <a:rPr lang="nl-BE" dirty="0"/>
            </a:br>
            <a:br>
              <a:rPr lang="nl-BE" sz="3200" dirty="0"/>
            </a:br>
            <a:r>
              <a:rPr lang="nl-BE" sz="3200" dirty="0"/>
              <a:t>E-mail naar: </a:t>
            </a:r>
            <a:r>
              <a:rPr lang="nl-BE" sz="3200" dirty="0">
                <a:hlinkClick r:id="rId2"/>
              </a:rPr>
              <a:t>psc.foot.antwerpen@voetbalvlaanderen.be</a:t>
            </a:r>
            <a:endParaRPr lang="nl-BE" sz="3200" dirty="0"/>
          </a:p>
          <a:p>
            <a:endParaRPr lang="nl-BE" sz="3200" dirty="0"/>
          </a:p>
          <a:p>
            <a:r>
              <a:rPr lang="nl-BE" sz="3200" dirty="0"/>
              <a:t>Verantwoordelijke project clubscheidsrechters:</a:t>
            </a:r>
            <a:br>
              <a:rPr lang="nl-BE" sz="3200" dirty="0"/>
            </a:br>
            <a:r>
              <a:rPr lang="nl-BE" sz="3200" dirty="0">
                <a:hlinkClick r:id="rId3"/>
              </a:rPr>
              <a:t>wilfried.rombouts@gmail.com</a:t>
            </a:r>
            <a:endParaRPr lang="nl-BE" sz="3200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48706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11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nl-BE" sz="4800" dirty="0"/>
            </a:br>
            <a:r>
              <a:rPr lang="nl-BE" sz="4800" dirty="0"/>
              <a:t>Terugblik 2017-2018</a:t>
            </a:r>
            <a:endParaRPr lang="nl-BE" sz="48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998594" y="3961397"/>
            <a:ext cx="4055929" cy="1006785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Bureau Arbitrage Antwerpen</a:t>
            </a:r>
          </a:p>
        </p:txBody>
      </p:sp>
    </p:spTree>
    <p:extLst>
      <p:ext uri="{BB962C8B-B14F-4D97-AF65-F5344CB8AC3E}">
        <p14:creationId xmlns:p14="http://schemas.microsoft.com/office/powerpoint/2010/main" val="304855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Efficiënties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590" y="1540043"/>
            <a:ext cx="10367210" cy="467207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nl-BE" dirty="0"/>
              <a:t>Besparing </a:t>
            </a:r>
            <a:r>
              <a:rPr lang="nl-BE" u="sng" dirty="0"/>
              <a:t>blokken</a:t>
            </a:r>
            <a:r>
              <a:rPr lang="nl-BE" dirty="0"/>
              <a:t> bij aanduidingen van SR/AR: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BE" sz="3000" dirty="0"/>
              <a:t> </a:t>
            </a:r>
            <a:r>
              <a:rPr lang="nl-BE" sz="2800" dirty="0"/>
              <a:t>- Beker van Antwerpen: -34%</a:t>
            </a:r>
            <a:br>
              <a:rPr lang="nl-BE" sz="2800" dirty="0"/>
            </a:br>
            <a:r>
              <a:rPr lang="nl-BE" sz="2800" dirty="0"/>
              <a:t> - Competitie: -8,5%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BE" sz="2800" b="1" dirty="0">
                <a:solidFill>
                  <a:schemeClr val="tx1"/>
                </a:solidFill>
              </a:rPr>
              <a:t>=&gt; Totaal: besparing ad 20.187 EUR</a:t>
            </a:r>
            <a:br>
              <a:rPr lang="nl-BE" sz="2800" b="1" dirty="0">
                <a:solidFill>
                  <a:schemeClr val="tx1"/>
                </a:solidFill>
              </a:rPr>
            </a:br>
            <a:endParaRPr lang="nl-BE" sz="2800" b="1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nl-BE" dirty="0"/>
              <a:t>Totaal aantal optimale </a:t>
            </a:r>
            <a:r>
              <a:rPr lang="nl-BE" u="sng" dirty="0"/>
              <a:t>aanduidingen</a:t>
            </a:r>
            <a:r>
              <a:rPr lang="nl-BE" dirty="0"/>
              <a:t>: 18.721</a:t>
            </a:r>
            <a:br>
              <a:rPr lang="nl-BE" dirty="0"/>
            </a:br>
            <a:r>
              <a:rPr lang="nl-BE" sz="3000" dirty="0"/>
              <a:t>- circa 2.000 minder </a:t>
            </a:r>
            <a:r>
              <a:rPr lang="nl-BE" sz="3000" dirty="0" err="1"/>
              <a:t>tov</a:t>
            </a:r>
            <a:r>
              <a:rPr lang="nl-BE" sz="3000" dirty="0"/>
              <a:t> 2016-2017: </a:t>
            </a:r>
            <a:r>
              <a:rPr lang="nl-BE" sz="3000" dirty="0" err="1"/>
              <a:t>owv</a:t>
            </a:r>
            <a:r>
              <a:rPr lang="nl-BE" sz="3000" dirty="0"/>
              <a:t> geen AR in 4P</a:t>
            </a:r>
            <a:br>
              <a:rPr lang="nl-BE" sz="3000" dirty="0"/>
            </a:br>
            <a:r>
              <a:rPr lang="nl-BE" sz="3000" dirty="0"/>
              <a:t>- circa 1.100 = niet ingevuld = +/- 6 % (</a:t>
            </a:r>
            <a:r>
              <a:rPr lang="nl-BE" sz="3000" dirty="0" err="1"/>
              <a:t>vnl</a:t>
            </a:r>
            <a:r>
              <a:rPr lang="nl-BE" sz="3000" dirty="0"/>
              <a:t> </a:t>
            </a:r>
            <a:r>
              <a:rPr lang="nl-BE" sz="3000" dirty="0" err="1"/>
              <a:t>gew</a:t>
            </a:r>
            <a:r>
              <a:rPr lang="nl-BE" sz="3000" dirty="0"/>
              <a:t>. </a:t>
            </a:r>
            <a:r>
              <a:rPr lang="nl-BE" sz="3000" dirty="0" err="1"/>
              <a:t>reserven</a:t>
            </a:r>
            <a:r>
              <a:rPr lang="nl-BE" sz="3000" dirty="0"/>
              <a:t>, </a:t>
            </a:r>
            <a:r>
              <a:rPr lang="nl-BE" sz="3000" dirty="0" err="1"/>
              <a:t>excl</a:t>
            </a:r>
            <a:r>
              <a:rPr lang="nl-BE" sz="3000" dirty="0"/>
              <a:t> veteranen)</a:t>
            </a:r>
          </a:p>
        </p:txBody>
      </p:sp>
    </p:spTree>
    <p:extLst>
      <p:ext uri="{BB962C8B-B14F-4D97-AF65-F5344CB8AC3E}">
        <p14:creationId xmlns:p14="http://schemas.microsoft.com/office/powerpoint/2010/main" val="458641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Efficiënties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590" y="1540043"/>
            <a:ext cx="10367210" cy="467207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nl-BE" sz="3000" dirty="0"/>
              <a:t>Digitalisering van ingezonden nazichten: </a:t>
            </a:r>
            <a:r>
              <a:rPr lang="nl-BE" sz="3000" dirty="0" err="1"/>
              <a:t>Observer.Assist</a:t>
            </a:r>
            <a:r>
              <a:rPr lang="nl-BE" sz="3000" dirty="0"/>
              <a:t> </a:t>
            </a:r>
            <a:br>
              <a:rPr lang="nl-BE" sz="2800" dirty="0">
                <a:solidFill>
                  <a:schemeClr val="bg2">
                    <a:lumMod val="50000"/>
                  </a:schemeClr>
                </a:solidFill>
                <a:latin typeface="Edmondsans"/>
              </a:rPr>
            </a:br>
            <a:r>
              <a:rPr lang="nl-BE" sz="2800" dirty="0">
                <a:solidFill>
                  <a:schemeClr val="bg2">
                    <a:lumMod val="50000"/>
                  </a:schemeClr>
                </a:solidFill>
                <a:latin typeface="Edmondsans"/>
              </a:rPr>
              <a:t>- besparen administratie (</a:t>
            </a:r>
            <a:r>
              <a:rPr lang="nl-BE" sz="2800" dirty="0" err="1">
                <a:solidFill>
                  <a:schemeClr val="bg2">
                    <a:lumMod val="50000"/>
                  </a:schemeClr>
                </a:solidFill>
                <a:latin typeface="Edmondsans"/>
              </a:rPr>
              <a:t>man-uren</a:t>
            </a:r>
            <a:r>
              <a:rPr lang="nl-BE" sz="2800" dirty="0">
                <a:solidFill>
                  <a:schemeClr val="bg2">
                    <a:lumMod val="50000"/>
                  </a:schemeClr>
                </a:solidFill>
                <a:latin typeface="Edmondsans"/>
              </a:rPr>
              <a:t>)</a:t>
            </a:r>
            <a:br>
              <a:rPr lang="nl-BE" sz="2800" dirty="0">
                <a:solidFill>
                  <a:schemeClr val="bg2">
                    <a:lumMod val="50000"/>
                  </a:schemeClr>
                </a:solidFill>
                <a:latin typeface="Edmondsans"/>
              </a:rPr>
            </a:br>
            <a:r>
              <a:rPr lang="nl-BE" sz="2800" dirty="0">
                <a:solidFill>
                  <a:schemeClr val="bg2">
                    <a:lumMod val="50000"/>
                  </a:schemeClr>
                </a:solidFill>
                <a:latin typeface="Edmondsans"/>
              </a:rPr>
              <a:t>- statistieken/rapporten:</a:t>
            </a:r>
          </a:p>
          <a:p>
            <a:pPr marL="0" indent="0">
              <a:lnSpc>
                <a:spcPct val="120000"/>
              </a:lnSpc>
              <a:buNone/>
            </a:pPr>
            <a:endParaRPr lang="nl-BE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262" y="3212377"/>
            <a:ext cx="7771626" cy="364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88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Aantal scheidsrechters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590" y="1540042"/>
            <a:ext cx="10367210" cy="4628529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nl-BE" sz="2800" dirty="0"/>
              <a:t>Aantal scheidsrechters: 768 (</a:t>
            </a:r>
            <a:r>
              <a:rPr lang="nl-BE" sz="2800" dirty="0" err="1"/>
              <a:t>tov</a:t>
            </a:r>
            <a:r>
              <a:rPr lang="nl-BE" sz="2800" dirty="0"/>
              <a:t> 740 in 2017)</a:t>
            </a:r>
          </a:p>
          <a:p>
            <a:pPr>
              <a:lnSpc>
                <a:spcPct val="120000"/>
              </a:lnSpc>
            </a:pPr>
            <a:r>
              <a:rPr lang="nl-BE" sz="2800" dirty="0"/>
              <a:t>Beschikbaarheidsgraad: max 72% (</a:t>
            </a:r>
            <a:r>
              <a:rPr lang="nl-BE" sz="2800" dirty="0" err="1"/>
              <a:t>tov</a:t>
            </a:r>
            <a:r>
              <a:rPr lang="nl-BE" sz="2800" dirty="0"/>
              <a:t> 77% in VV) </a:t>
            </a:r>
            <a:br>
              <a:rPr lang="nl-BE" sz="2800" dirty="0"/>
            </a:br>
            <a:r>
              <a:rPr lang="nl-BE" sz="2800" dirty="0"/>
              <a:t>=&gt; </a:t>
            </a:r>
            <a:r>
              <a:rPr lang="nl-BE" sz="2800" b="1" dirty="0"/>
              <a:t>552</a:t>
            </a:r>
            <a:r>
              <a:rPr lang="nl-BE" sz="2800" dirty="0"/>
              <a:t> beschikbaar</a:t>
            </a:r>
          </a:p>
          <a:p>
            <a:pPr>
              <a:lnSpc>
                <a:spcPct val="120000"/>
              </a:lnSpc>
            </a:pPr>
            <a:r>
              <a:rPr lang="nl-BE" sz="2800" dirty="0"/>
              <a:t>Aantal </a:t>
            </a:r>
            <a:r>
              <a:rPr lang="nl-BE" sz="2800" dirty="0" err="1"/>
              <a:t>gemidd</a:t>
            </a:r>
            <a:r>
              <a:rPr lang="nl-BE" sz="2800" dirty="0"/>
              <a:t>. wedstrijden aan te duiden per speeldag (inclusief trio-aanduiding voor namiddagwedstrijden):</a:t>
            </a:r>
            <a:br>
              <a:rPr lang="nl-BE" sz="2800" dirty="0"/>
            </a:br>
            <a:r>
              <a:rPr lang="nl-BE" sz="2800" dirty="0"/>
              <a:t>=&gt; </a:t>
            </a:r>
            <a:r>
              <a:rPr lang="nl-BE" sz="2800" b="1" dirty="0"/>
              <a:t>655 </a:t>
            </a:r>
            <a:r>
              <a:rPr lang="nl-BE" sz="2800" dirty="0"/>
              <a:t>aan te duiden</a:t>
            </a:r>
            <a:endParaRPr lang="nl-BE" sz="2800" u="sng" dirty="0"/>
          </a:p>
          <a:p>
            <a:pPr marL="0" indent="0">
              <a:lnSpc>
                <a:spcPct val="120000"/>
              </a:lnSpc>
              <a:buNone/>
            </a:pPr>
            <a:r>
              <a:rPr lang="nl-BE" sz="2800" dirty="0"/>
              <a:t>	</a:t>
            </a:r>
            <a:endParaRPr lang="nl-BE" sz="2800" b="1" u="sng" dirty="0"/>
          </a:p>
          <a:p>
            <a:pPr marL="0" indent="0">
              <a:lnSpc>
                <a:spcPct val="120000"/>
              </a:lnSpc>
              <a:buNone/>
            </a:pPr>
            <a:r>
              <a:rPr lang="nl-BE" sz="2800" dirty="0"/>
              <a:t>=&gt; gevolg: veel SR met een dubbele aanduiding </a:t>
            </a:r>
          </a:p>
        </p:txBody>
      </p:sp>
    </p:spTree>
    <p:extLst>
      <p:ext uri="{BB962C8B-B14F-4D97-AF65-F5344CB8AC3E}">
        <p14:creationId xmlns:p14="http://schemas.microsoft.com/office/powerpoint/2010/main" val="2107196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Geen assistenten in 4P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590" y="1540042"/>
            <a:ext cx="10367210" cy="462852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nl-BE" sz="3200" dirty="0"/>
              <a:t>Beslissing - juni 2017:</a:t>
            </a:r>
            <a:r>
              <a:rPr lang="nl-BE" dirty="0"/>
              <a:t> </a:t>
            </a:r>
          </a:p>
          <a:p>
            <a:pPr lvl="1">
              <a:lnSpc>
                <a:spcPct val="120000"/>
              </a:lnSpc>
            </a:pPr>
            <a:r>
              <a:rPr lang="nl-BE" sz="2800" dirty="0">
                <a:solidFill>
                  <a:schemeClr val="bg2">
                    <a:lumMod val="50000"/>
                  </a:schemeClr>
                </a:solidFill>
              </a:rPr>
              <a:t>Tekort aan </a:t>
            </a:r>
            <a:r>
              <a:rPr lang="nl-BE" sz="2800" dirty="0" err="1">
                <a:solidFill>
                  <a:schemeClr val="bg2">
                    <a:lumMod val="50000"/>
                  </a:schemeClr>
                </a:solidFill>
              </a:rPr>
              <a:t>AR’s</a:t>
            </a:r>
            <a:r>
              <a:rPr lang="nl-BE" sz="2800" dirty="0">
                <a:solidFill>
                  <a:schemeClr val="bg2">
                    <a:lumMod val="50000"/>
                  </a:schemeClr>
                </a:solidFill>
              </a:rPr>
              <a:t> in 4P, waardoor meer jeugd-SR als AR</a:t>
            </a:r>
          </a:p>
          <a:p>
            <a:pPr lvl="1">
              <a:lnSpc>
                <a:spcPct val="120000"/>
              </a:lnSpc>
            </a:pPr>
            <a:r>
              <a:rPr lang="nl-BE" sz="2800" dirty="0">
                <a:solidFill>
                  <a:schemeClr val="bg2">
                    <a:lumMod val="50000"/>
                  </a:schemeClr>
                </a:solidFill>
              </a:rPr>
              <a:t>Jeugd-SR tot 8 à 10x als AR</a:t>
            </a:r>
            <a:endParaRPr lang="nl-BE" dirty="0"/>
          </a:p>
          <a:p>
            <a:r>
              <a:rPr lang="nl-BE" sz="3200" dirty="0"/>
              <a:t>Evaluatie – juni 2018:</a:t>
            </a:r>
          </a:p>
          <a:p>
            <a:pPr lvl="1">
              <a:lnSpc>
                <a:spcPct val="120000"/>
              </a:lnSpc>
            </a:pPr>
            <a:r>
              <a:rPr lang="nl-BE" sz="2800" dirty="0">
                <a:solidFill>
                  <a:schemeClr val="bg2">
                    <a:lumMod val="50000"/>
                  </a:schemeClr>
                </a:solidFill>
              </a:rPr>
              <a:t>Vrees voor jonge SR in 4P… </a:t>
            </a:r>
            <a:r>
              <a:rPr lang="nl-BE" sz="2800" dirty="0" err="1">
                <a:solidFill>
                  <a:schemeClr val="bg2">
                    <a:lumMod val="50000"/>
                  </a:schemeClr>
                </a:solidFill>
              </a:rPr>
              <a:t>mbt</a:t>
            </a:r>
            <a:r>
              <a:rPr lang="nl-BE" sz="2800" dirty="0">
                <a:solidFill>
                  <a:schemeClr val="bg2">
                    <a:lumMod val="50000"/>
                  </a:schemeClr>
                </a:solidFill>
              </a:rPr>
              <a:t> buitenspel, kritiek v/d bank</a:t>
            </a:r>
          </a:p>
          <a:p>
            <a:pPr lvl="1">
              <a:lnSpc>
                <a:spcPct val="120000"/>
              </a:lnSpc>
            </a:pPr>
            <a:r>
              <a:rPr lang="nl-BE" sz="2800" dirty="0">
                <a:solidFill>
                  <a:schemeClr val="bg2">
                    <a:lumMod val="50000"/>
                  </a:schemeClr>
                </a:solidFill>
              </a:rPr>
              <a:t>Maar:  </a:t>
            </a:r>
            <a:br>
              <a:rPr lang="nl-BE" sz="28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nl-BE" sz="2800" dirty="0">
                <a:solidFill>
                  <a:schemeClr val="bg2">
                    <a:lumMod val="50000"/>
                  </a:schemeClr>
                </a:solidFill>
              </a:rPr>
              <a:t>- wijziging </a:t>
            </a:r>
            <a:r>
              <a:rPr lang="nl-BE" sz="2800" dirty="0" err="1">
                <a:solidFill>
                  <a:schemeClr val="bg2">
                    <a:lumMod val="50000"/>
                  </a:schemeClr>
                </a:solidFill>
              </a:rPr>
              <a:t>taktiek</a:t>
            </a:r>
            <a:br>
              <a:rPr lang="nl-BE" sz="28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nl-BE" sz="2800" dirty="0">
                <a:solidFill>
                  <a:schemeClr val="bg2">
                    <a:lumMod val="50000"/>
                  </a:schemeClr>
                </a:solidFill>
              </a:rPr>
              <a:t>- wijziging houding</a:t>
            </a:r>
          </a:p>
          <a:p>
            <a:pPr lvl="1">
              <a:lnSpc>
                <a:spcPct val="120000"/>
              </a:lnSpc>
            </a:pPr>
            <a:r>
              <a:rPr lang="nl-BE" sz="2800" dirty="0">
                <a:solidFill>
                  <a:schemeClr val="bg2">
                    <a:lumMod val="50000"/>
                  </a:schemeClr>
                </a:solidFill>
              </a:rPr>
              <a:t>Uitzondering: eindrondewedstrijden in 4P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21222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Leeftijdsproblematiek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solidFill>
                  <a:srgbClr val="FF0000"/>
                </a:solidFill>
              </a:rPr>
              <a:t>Data van </a:t>
            </a:r>
            <a:r>
              <a:rPr lang="nl-BE" dirty="0" err="1">
                <a:solidFill>
                  <a:srgbClr val="FF0000"/>
                </a:solidFill>
              </a:rPr>
              <a:t>Movetex</a:t>
            </a:r>
            <a:r>
              <a:rPr lang="nl-BE" dirty="0">
                <a:solidFill>
                  <a:srgbClr val="FF0000"/>
                </a:solidFill>
              </a:rPr>
              <a:t>…re leeftijd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8" y="1690688"/>
            <a:ext cx="8783984" cy="485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34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Rekrutering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4691" y="1690688"/>
            <a:ext cx="10049108" cy="4600090"/>
          </a:xfrm>
        </p:spPr>
        <p:txBody>
          <a:bodyPr>
            <a:normAutofit fontScale="92500" lnSpcReduction="10000"/>
          </a:bodyPr>
          <a:lstStyle/>
          <a:p>
            <a:r>
              <a:rPr lang="nl-BE" sz="3000" dirty="0"/>
              <a:t>Kanalen:</a:t>
            </a:r>
            <a:endParaRPr lang="nl-BE" dirty="0"/>
          </a:p>
          <a:p>
            <a:pPr lvl="1"/>
            <a:r>
              <a:rPr lang="nl-BE" sz="2800" dirty="0">
                <a:solidFill>
                  <a:schemeClr val="bg2">
                    <a:lumMod val="50000"/>
                  </a:schemeClr>
                </a:solidFill>
              </a:rPr>
              <a:t>10 vriendenkringen</a:t>
            </a:r>
          </a:p>
          <a:p>
            <a:pPr lvl="1"/>
            <a:r>
              <a:rPr lang="nl-BE" sz="2800" dirty="0">
                <a:solidFill>
                  <a:schemeClr val="bg2">
                    <a:lumMod val="50000"/>
                  </a:schemeClr>
                </a:solidFill>
              </a:rPr>
              <a:t>Facebook BAA en webpagina Arbitrage (</a:t>
            </a:r>
            <a:r>
              <a:rPr lang="nl-BE" sz="2800" u="sng" dirty="0">
                <a:solidFill>
                  <a:schemeClr val="bg2">
                    <a:lumMod val="50000"/>
                  </a:schemeClr>
                </a:solidFill>
                <a:hlinkClick r:id="rId2"/>
              </a:rPr>
              <a:t>www.vvantwerpen.be</a:t>
            </a:r>
            <a:r>
              <a:rPr lang="nl-BE" sz="2800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nl-BE" sz="2800" dirty="0">
                <a:solidFill>
                  <a:schemeClr val="bg2">
                    <a:lumMod val="50000"/>
                  </a:schemeClr>
                </a:solidFill>
              </a:rPr>
              <a:t>Nieuw: project Clubscheidsrechters </a:t>
            </a:r>
          </a:p>
          <a:p>
            <a:pPr lvl="1"/>
            <a:r>
              <a:rPr lang="nl-BE" sz="2800" dirty="0">
                <a:solidFill>
                  <a:schemeClr val="bg2">
                    <a:lumMod val="50000"/>
                  </a:schemeClr>
                </a:solidFill>
              </a:rPr>
              <a:t>Nieuw: initiatief “Referee in 1 </a:t>
            </a:r>
            <a:r>
              <a:rPr lang="nl-BE" sz="2800" dirty="0" err="1">
                <a:solidFill>
                  <a:schemeClr val="bg2">
                    <a:lumMod val="50000"/>
                  </a:schemeClr>
                </a:solidFill>
              </a:rPr>
              <a:t>day</a:t>
            </a:r>
            <a:r>
              <a:rPr lang="nl-BE" sz="2800" dirty="0">
                <a:solidFill>
                  <a:schemeClr val="bg2">
                    <a:lumMod val="50000"/>
                  </a:schemeClr>
                </a:solidFill>
              </a:rPr>
              <a:t>” </a:t>
            </a:r>
          </a:p>
          <a:p>
            <a:pPr lvl="1"/>
            <a:r>
              <a:rPr lang="nl-BE" sz="2800" dirty="0">
                <a:solidFill>
                  <a:schemeClr val="bg2">
                    <a:lumMod val="50000"/>
                  </a:schemeClr>
                </a:solidFill>
              </a:rPr>
              <a:t>Andere  </a:t>
            </a:r>
          </a:p>
          <a:p>
            <a:r>
              <a:rPr lang="nl-BE" sz="3000" dirty="0"/>
              <a:t>Resultaten</a:t>
            </a:r>
            <a:r>
              <a:rPr lang="nl-BE" dirty="0"/>
              <a:t>: </a:t>
            </a:r>
          </a:p>
          <a:p>
            <a:pPr lvl="1"/>
            <a:r>
              <a:rPr lang="nl-BE" sz="2800" dirty="0">
                <a:solidFill>
                  <a:schemeClr val="bg2">
                    <a:lumMod val="50000"/>
                  </a:schemeClr>
                </a:solidFill>
              </a:rPr>
              <a:t>Seizoen 2016-17: cursus sept: 40 – cursus </a:t>
            </a:r>
            <a:r>
              <a:rPr lang="nl-BE" sz="2800" dirty="0" err="1">
                <a:solidFill>
                  <a:schemeClr val="bg2">
                    <a:lumMod val="50000"/>
                  </a:schemeClr>
                </a:solidFill>
              </a:rPr>
              <a:t>febr</a:t>
            </a:r>
            <a:r>
              <a:rPr lang="nl-BE" sz="2800" dirty="0">
                <a:solidFill>
                  <a:schemeClr val="bg2">
                    <a:lumMod val="50000"/>
                  </a:schemeClr>
                </a:solidFill>
              </a:rPr>
              <a:t>: 30 = </a:t>
            </a:r>
            <a:r>
              <a:rPr lang="nl-BE" sz="2800" b="1" dirty="0">
                <a:solidFill>
                  <a:schemeClr val="bg2">
                    <a:lumMod val="50000"/>
                  </a:schemeClr>
                </a:solidFill>
              </a:rPr>
              <a:t>70 kandidaten</a:t>
            </a:r>
          </a:p>
          <a:p>
            <a:pPr lvl="1"/>
            <a:r>
              <a:rPr lang="nl-BE" sz="2800" dirty="0">
                <a:solidFill>
                  <a:schemeClr val="bg2">
                    <a:lumMod val="50000"/>
                  </a:schemeClr>
                </a:solidFill>
              </a:rPr>
              <a:t>Seizoen 2017-18: cursus sept: 50 – cursus </a:t>
            </a:r>
            <a:r>
              <a:rPr lang="nl-BE" sz="2800" dirty="0" err="1">
                <a:solidFill>
                  <a:schemeClr val="bg2">
                    <a:lumMod val="50000"/>
                  </a:schemeClr>
                </a:solidFill>
              </a:rPr>
              <a:t>febr</a:t>
            </a:r>
            <a:r>
              <a:rPr lang="nl-BE" sz="2800" dirty="0">
                <a:solidFill>
                  <a:schemeClr val="bg2">
                    <a:lumMod val="50000"/>
                  </a:schemeClr>
                </a:solidFill>
              </a:rPr>
              <a:t>: 32 – Ref in 1 </a:t>
            </a:r>
            <a:r>
              <a:rPr lang="nl-BE" sz="2800" dirty="0" err="1">
                <a:solidFill>
                  <a:schemeClr val="bg2">
                    <a:lumMod val="50000"/>
                  </a:schemeClr>
                </a:solidFill>
              </a:rPr>
              <a:t>day</a:t>
            </a:r>
            <a:r>
              <a:rPr lang="nl-BE" sz="2800" dirty="0">
                <a:solidFill>
                  <a:schemeClr val="bg2">
                    <a:lumMod val="50000"/>
                  </a:schemeClr>
                </a:solidFill>
              </a:rPr>
              <a:t> april: 12 = </a:t>
            </a:r>
            <a:r>
              <a:rPr lang="nl-BE" sz="2800" b="1" dirty="0">
                <a:solidFill>
                  <a:schemeClr val="bg2">
                    <a:lumMod val="50000"/>
                  </a:schemeClr>
                </a:solidFill>
              </a:rPr>
              <a:t>94 kandidaten</a:t>
            </a:r>
          </a:p>
        </p:txBody>
      </p:sp>
    </p:spTree>
    <p:extLst>
      <p:ext uri="{BB962C8B-B14F-4D97-AF65-F5344CB8AC3E}">
        <p14:creationId xmlns:p14="http://schemas.microsoft.com/office/powerpoint/2010/main" val="279659514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493</Words>
  <Application>Microsoft Office PowerPoint</Application>
  <PresentationFormat>Breedbeeld</PresentationFormat>
  <Paragraphs>143</Paragraphs>
  <Slides>25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Comic Sans MS</vt:lpstr>
      <vt:lpstr>Edmondsans</vt:lpstr>
      <vt:lpstr>Edmondsans Medium</vt:lpstr>
      <vt:lpstr>Edmondsans Regular</vt:lpstr>
      <vt:lpstr>Wingdings</vt:lpstr>
      <vt:lpstr>Kantoorthema</vt:lpstr>
      <vt:lpstr>1_Kantoorthema</vt:lpstr>
      <vt:lpstr>Bureau Arbitrage Antwerpen Toespraak dhr. Jan Govaerts</vt:lpstr>
      <vt:lpstr>Agenda</vt:lpstr>
      <vt:lpstr> Terugblik 2017-2018</vt:lpstr>
      <vt:lpstr>Efficiënties</vt:lpstr>
      <vt:lpstr>Efficiënties</vt:lpstr>
      <vt:lpstr>Aantal scheidsrechters</vt:lpstr>
      <vt:lpstr>Geen assistenten in 4P</vt:lpstr>
      <vt:lpstr>Leeftijdsproblematiek</vt:lpstr>
      <vt:lpstr>Rekrutering</vt:lpstr>
      <vt:lpstr>Opleiding en progressie</vt:lpstr>
      <vt:lpstr>Clubbezoeken</vt:lpstr>
      <vt:lpstr>Clubbezoeken: 45min verkorte opleiding</vt:lpstr>
      <vt:lpstr>Clubbezoeken: met aandacht voor body language</vt:lpstr>
      <vt:lpstr>Clubbezoeken: daarna in de praktijk…</vt:lpstr>
      <vt:lpstr>Clubbezoeken: begeleiding op het terrein</vt:lpstr>
      <vt:lpstr>Clubbezoeken: feed-back tijdens quarters</vt:lpstr>
      <vt:lpstr> Vooruitblik 2018-2019</vt:lpstr>
      <vt:lpstr>Aanduidingen  </vt:lpstr>
      <vt:lpstr>Integratie ex-KVV  </vt:lpstr>
      <vt:lpstr>Integratie ex-KVV - BAA</vt:lpstr>
      <vt:lpstr>PowerPoint-presentatie</vt:lpstr>
      <vt:lpstr>Integratie ex-KVV  </vt:lpstr>
      <vt:lpstr>Clubscheidsrechters  </vt:lpstr>
      <vt:lpstr>Clubscheidsrechters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DIT IS EEN TITEL</dc:title>
  <dc:creator>Microsoft Office User</dc:creator>
  <cp:lastModifiedBy>Wilfried</cp:lastModifiedBy>
  <cp:revision>505</cp:revision>
  <cp:lastPrinted>2018-03-21T13:48:08Z</cp:lastPrinted>
  <dcterms:created xsi:type="dcterms:W3CDTF">2016-12-28T14:00:15Z</dcterms:created>
  <dcterms:modified xsi:type="dcterms:W3CDTF">2018-06-04T17:30:20Z</dcterms:modified>
</cp:coreProperties>
</file>