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79" r:id="rId2"/>
  </p:sldMasterIdLst>
  <p:notesMasterIdLst>
    <p:notesMasterId r:id="rId30"/>
  </p:notesMasterIdLst>
  <p:handoutMasterIdLst>
    <p:handoutMasterId r:id="rId31"/>
  </p:handoutMasterIdLst>
  <p:sldIdLst>
    <p:sldId id="580" r:id="rId3"/>
    <p:sldId id="581" r:id="rId4"/>
    <p:sldId id="619" r:id="rId5"/>
    <p:sldId id="656" r:id="rId6"/>
    <p:sldId id="624" r:id="rId7"/>
    <p:sldId id="625" r:id="rId8"/>
    <p:sldId id="655" r:id="rId9"/>
    <p:sldId id="677" r:id="rId10"/>
    <p:sldId id="681" r:id="rId11"/>
    <p:sldId id="682" r:id="rId12"/>
    <p:sldId id="626" r:id="rId13"/>
    <p:sldId id="679" r:id="rId14"/>
    <p:sldId id="669" r:id="rId15"/>
    <p:sldId id="627" r:id="rId16"/>
    <p:sldId id="662" r:id="rId17"/>
    <p:sldId id="664" r:id="rId18"/>
    <p:sldId id="666" r:id="rId19"/>
    <p:sldId id="667" r:id="rId20"/>
    <p:sldId id="670" r:id="rId21"/>
    <p:sldId id="668" r:id="rId22"/>
    <p:sldId id="628" r:id="rId23"/>
    <p:sldId id="678" r:id="rId24"/>
    <p:sldId id="684" r:id="rId25"/>
    <p:sldId id="680" r:id="rId26"/>
    <p:sldId id="675" r:id="rId27"/>
    <p:sldId id="676" r:id="rId28"/>
    <p:sldId id="674" r:id="rId29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FCF"/>
    <a:srgbClr val="E8E9E9"/>
    <a:srgbClr val="BBBCC1"/>
    <a:srgbClr val="00CC00"/>
    <a:srgbClr val="0000CC"/>
    <a:srgbClr val="D60093"/>
    <a:srgbClr val="F88614"/>
    <a:srgbClr val="FD55C1"/>
    <a:srgbClr val="3F4344"/>
    <a:srgbClr val="3D4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5" autoAdjust="0"/>
    <p:restoredTop sz="94624"/>
  </p:normalViewPr>
  <p:slideViewPr>
    <p:cSldViewPr snapToGrid="0" snapToObjects="1">
      <p:cViewPr varScale="1">
        <p:scale>
          <a:sx n="82" d="100"/>
          <a:sy n="82" d="100"/>
        </p:scale>
        <p:origin x="499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25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389FC373-92D4-4DF0-BCAB-41F3161F44A8}" type="datetimeFigureOut">
              <a:rPr lang="nl-BE" smtClean="0"/>
              <a:t>19/06/2019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012112DF-2A11-4019-B3EC-91B68CD937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5824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32328DF1-D6EC-164C-9D10-048EC3E983E8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2588" y="849313"/>
            <a:ext cx="408146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3DCAAF3D-FBE1-5544-9487-074DB7F2BCB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34032"/>
          <a:stretch/>
        </p:blipFill>
        <p:spPr>
          <a:xfrm>
            <a:off x="0" y="514350"/>
            <a:ext cx="2231858" cy="68940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dmondsans" charset="0"/>
                <a:ea typeface="Edmondsans" charset="0"/>
                <a:cs typeface="Edmondsans" charset="0"/>
              </a:defRPr>
            </a:lvl1pPr>
          </a:lstStyle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38" y="1329324"/>
            <a:ext cx="5819274" cy="387951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141" y="5637711"/>
            <a:ext cx="1726709" cy="12202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809" y="5747657"/>
            <a:ext cx="694737" cy="8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9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1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9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64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34032"/>
          <a:stretch/>
        </p:blipFill>
        <p:spPr>
          <a:xfrm>
            <a:off x="0" y="514350"/>
            <a:ext cx="2231858" cy="68940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dmondsans" charset="0"/>
                <a:ea typeface="Edmondsans" charset="0"/>
                <a:cs typeface="Edmondsans" charset="0"/>
              </a:defRPr>
            </a:lvl1pPr>
          </a:lstStyle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38" y="1329324"/>
            <a:ext cx="5819274" cy="387951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141" y="5637711"/>
            <a:ext cx="1726709" cy="12202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809" y="5747657"/>
            <a:ext cx="694737" cy="8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7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7"/>
          <a:stretch/>
        </p:blipFill>
        <p:spPr>
          <a:xfrm>
            <a:off x="-1" y="1"/>
            <a:ext cx="12308305" cy="685800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r="34032"/>
          <a:stretch/>
        </p:blipFill>
        <p:spPr>
          <a:xfrm>
            <a:off x="0" y="514350"/>
            <a:ext cx="1232234" cy="689409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6690" y="2068794"/>
            <a:ext cx="10959766" cy="16002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hthoek 7"/>
          <p:cNvSpPr/>
          <p:nvPr/>
        </p:nvSpPr>
        <p:spPr>
          <a:xfrm>
            <a:off x="8550876" y="0"/>
            <a:ext cx="3641124" cy="746095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-240536"/>
            <a:ext cx="1776721" cy="118448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07517" y="3961397"/>
            <a:ext cx="3147005" cy="1006785"/>
          </a:xfrm>
        </p:spPr>
        <p:txBody>
          <a:bodyPr>
            <a:noAutofit/>
          </a:bodyPr>
          <a:lstStyle>
            <a:lvl1pPr algn="ctr">
              <a:defRPr sz="2400" baseline="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Datum en </a:t>
            </a:r>
            <a:r>
              <a:rPr lang="en-US" dirty="0" err="1"/>
              <a:t>locatie</a:t>
            </a:r>
            <a:endParaRPr lang="en-US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352" y="79885"/>
            <a:ext cx="977520" cy="690827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53236" y="63819"/>
            <a:ext cx="473901" cy="6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9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/>
          <a:stretch/>
        </p:blipFill>
        <p:spPr>
          <a:xfrm>
            <a:off x="-1" y="1803052"/>
            <a:ext cx="2045373" cy="3851382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07517" y="3961397"/>
            <a:ext cx="3147005" cy="1006785"/>
          </a:xfrm>
        </p:spPr>
        <p:txBody>
          <a:bodyPr>
            <a:noAutofit/>
          </a:bodyPr>
          <a:lstStyle>
            <a:lvl1pPr algn="ctr">
              <a:defRPr sz="2400" baseline="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Datum en </a:t>
            </a:r>
            <a:r>
              <a:rPr lang="en-US" dirty="0" err="1"/>
              <a:t>locatie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045372" y="2204928"/>
            <a:ext cx="10009152" cy="16002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hthoek 6"/>
          <p:cNvSpPr/>
          <p:nvPr/>
        </p:nvSpPr>
        <p:spPr>
          <a:xfrm>
            <a:off x="8550876" y="0"/>
            <a:ext cx="3641124" cy="746095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-240536"/>
            <a:ext cx="1776721" cy="1184481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352" y="79885"/>
            <a:ext cx="977520" cy="690827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53236" y="63819"/>
            <a:ext cx="473901" cy="6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6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4692" y="365125"/>
            <a:ext cx="10049107" cy="1325563"/>
          </a:xfrm>
        </p:spPr>
        <p:txBody>
          <a:bodyPr/>
          <a:lstStyle>
            <a:lvl1pPr>
              <a:defRPr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692" y="1825625"/>
            <a:ext cx="10049108" cy="4351338"/>
          </a:xfrm>
        </p:spPr>
        <p:txBody>
          <a:bodyPr>
            <a:normAutofit/>
          </a:bodyPr>
          <a:lstStyle>
            <a:lvl1pPr>
              <a:defRPr sz="350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  <a:lvl2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2pPr>
            <a:lvl3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3pPr>
            <a:lvl4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4pPr>
            <a:lvl5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7998" y="1552077"/>
            <a:ext cx="794084" cy="48124"/>
          </a:xfrm>
          <a:prstGeom prst="rect">
            <a:avLst/>
          </a:prstGeom>
          <a:solidFill>
            <a:srgbClr val="FFF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32429" r="26964" b="7928"/>
          <a:stretch/>
        </p:blipFill>
        <p:spPr>
          <a:xfrm>
            <a:off x="0" y="0"/>
            <a:ext cx="1417470" cy="4111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71" y="5866265"/>
            <a:ext cx="1748423" cy="11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1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2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4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7"/>
          <a:stretch/>
        </p:blipFill>
        <p:spPr>
          <a:xfrm>
            <a:off x="-1" y="1"/>
            <a:ext cx="12308305" cy="685800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r="34032"/>
          <a:stretch/>
        </p:blipFill>
        <p:spPr>
          <a:xfrm>
            <a:off x="0" y="514350"/>
            <a:ext cx="1232234" cy="689409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6690" y="2068794"/>
            <a:ext cx="10959766" cy="16002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hthoek 7"/>
          <p:cNvSpPr/>
          <p:nvPr/>
        </p:nvSpPr>
        <p:spPr>
          <a:xfrm>
            <a:off x="8550876" y="0"/>
            <a:ext cx="3641124" cy="746095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-240536"/>
            <a:ext cx="1776721" cy="118448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07517" y="3961397"/>
            <a:ext cx="3147005" cy="1006785"/>
          </a:xfrm>
        </p:spPr>
        <p:txBody>
          <a:bodyPr>
            <a:noAutofit/>
          </a:bodyPr>
          <a:lstStyle>
            <a:lvl1pPr algn="ctr">
              <a:defRPr sz="2400" baseline="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Datum en </a:t>
            </a:r>
            <a:r>
              <a:rPr lang="en-US" dirty="0" err="1"/>
              <a:t>locatie</a:t>
            </a:r>
            <a:endParaRPr lang="en-US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352" y="79885"/>
            <a:ext cx="977520" cy="690827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53236" y="63819"/>
            <a:ext cx="473901" cy="6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88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0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83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94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54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ss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/>
          <a:stretch/>
        </p:blipFill>
        <p:spPr>
          <a:xfrm>
            <a:off x="-1" y="1803052"/>
            <a:ext cx="2045373" cy="3851382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07517" y="3961397"/>
            <a:ext cx="3147005" cy="1006785"/>
          </a:xfrm>
        </p:spPr>
        <p:txBody>
          <a:bodyPr>
            <a:noAutofit/>
          </a:bodyPr>
          <a:lstStyle>
            <a:lvl1pPr algn="ctr">
              <a:defRPr sz="2400" baseline="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Datum en </a:t>
            </a:r>
            <a:r>
              <a:rPr lang="en-US" dirty="0" err="1"/>
              <a:t>locatie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045372" y="2204928"/>
            <a:ext cx="10009152" cy="16002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hthoek 6"/>
          <p:cNvSpPr/>
          <p:nvPr/>
        </p:nvSpPr>
        <p:spPr>
          <a:xfrm>
            <a:off x="8550876" y="0"/>
            <a:ext cx="3641124" cy="746095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3" y="-240536"/>
            <a:ext cx="1776721" cy="1184481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352" y="79885"/>
            <a:ext cx="977520" cy="690827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53236" y="63819"/>
            <a:ext cx="473901" cy="6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4692" y="365125"/>
            <a:ext cx="10049107" cy="1325563"/>
          </a:xfrm>
        </p:spPr>
        <p:txBody>
          <a:bodyPr/>
          <a:lstStyle>
            <a:lvl1pPr>
              <a:defRPr b="1">
                <a:solidFill>
                  <a:srgbClr val="3F4344"/>
                </a:solidFill>
                <a:latin typeface="Edmondsans Medium" panose="02000000000000000000" pitchFamily="2" charset="0"/>
                <a:ea typeface="Edmondsans Medium" panose="02000000000000000000" pitchFamily="2" charset="0"/>
                <a:cs typeface="Edmondsans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692" y="1825625"/>
            <a:ext cx="10049108" cy="4351338"/>
          </a:xfrm>
        </p:spPr>
        <p:txBody>
          <a:bodyPr>
            <a:normAutofit/>
          </a:bodyPr>
          <a:lstStyle>
            <a:lvl1pPr>
              <a:defRPr sz="3500">
                <a:solidFill>
                  <a:srgbClr val="3F4344"/>
                </a:solidFill>
                <a:latin typeface="Edmondsans Regular" panose="02000000000000000000" pitchFamily="2" charset="0"/>
                <a:ea typeface="Edmondsans Regular" panose="02000000000000000000" pitchFamily="2" charset="0"/>
                <a:cs typeface="Edmondsans Regular" panose="02000000000000000000" pitchFamily="2" charset="0"/>
              </a:defRPr>
            </a:lvl1pPr>
            <a:lvl2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2pPr>
            <a:lvl3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3pPr>
            <a:lvl4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4pPr>
            <a:lvl5pPr>
              <a:defRPr sz="3500">
                <a:solidFill>
                  <a:srgbClr val="BBBCC1"/>
                </a:solidFill>
                <a:latin typeface="Edmondsans" charset="0"/>
                <a:ea typeface="Edmondsans" charset="0"/>
                <a:cs typeface="Edmondsans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7998" y="1552077"/>
            <a:ext cx="794084" cy="48124"/>
          </a:xfrm>
          <a:prstGeom prst="rect">
            <a:avLst/>
          </a:prstGeom>
          <a:solidFill>
            <a:srgbClr val="FFF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5" t="32429" r="26964" b="7928"/>
          <a:stretch/>
        </p:blipFill>
        <p:spPr>
          <a:xfrm>
            <a:off x="0" y="0"/>
            <a:ext cx="1417470" cy="4111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71" y="5866265"/>
            <a:ext cx="1748423" cy="11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6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8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0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8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693D-A22B-4CB9-AFE3-E643F53C2A2D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19/06/2019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135B-13C7-4F1B-8DE1-D4E33D1BE3A0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1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vantwerpen.be/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2006735349591949/videos/653911615050171/" TargetMode="Externa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wilfried.rombouts@gmail.com" TargetMode="External"/><Relationship Id="rId2" Type="http://schemas.openxmlformats.org/officeDocument/2006/relationships/hyperlink" Target="mailto:psc.foot.antwerpen@voetbalvlaanderen.be" TargetMode="Externa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690" y="2068793"/>
            <a:ext cx="10959766" cy="1892603"/>
          </a:xfrm>
        </p:spPr>
        <p:txBody>
          <a:bodyPr>
            <a:normAutofit/>
          </a:bodyPr>
          <a:lstStyle/>
          <a:p>
            <a:r>
              <a:rPr lang="nl-BE" sz="4800" dirty="0"/>
              <a:t>Bureau Arbitrage Antwerpen</a:t>
            </a:r>
            <a:br>
              <a:rPr lang="nl-BE" sz="4800" dirty="0"/>
            </a:br>
            <a:r>
              <a:rPr lang="nl-BE" sz="3200" dirty="0"/>
              <a:t>Toespraak dhr. Jan Govaerts</a:t>
            </a:r>
            <a:endParaRPr lang="nl-BE" sz="32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5698156" y="3961397"/>
            <a:ext cx="6356367" cy="1006785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3600" dirty="0"/>
              <a:t>Alg. Vergadering 15 juni 2019</a:t>
            </a:r>
          </a:p>
        </p:txBody>
      </p:sp>
    </p:spTree>
    <p:extLst>
      <p:ext uri="{BB962C8B-B14F-4D97-AF65-F5344CB8AC3E}">
        <p14:creationId xmlns:p14="http://schemas.microsoft.com/office/powerpoint/2010/main" val="240757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Bevraging scheidsrechters in 2018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2"/>
            <a:ext cx="10367210" cy="46285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BE" sz="2800" dirty="0"/>
              <a:t>Voornaamste redenen om te stoppen als SR: </a:t>
            </a:r>
            <a:br>
              <a:rPr lang="nl-BE" sz="2800" dirty="0"/>
            </a:br>
            <a:r>
              <a:rPr lang="nl-BE" sz="2800" dirty="0"/>
              <a:t>- gebrek aan erkenning door de maatschappij</a:t>
            </a:r>
            <a:br>
              <a:rPr lang="nl-BE" sz="2800" dirty="0"/>
            </a:br>
            <a:r>
              <a:rPr lang="nl-BE" sz="2800" dirty="0"/>
              <a:t>- klimaat van geweld en intimidatie rond/op het veld</a:t>
            </a:r>
            <a:br>
              <a:rPr lang="nl-BE" sz="2800" dirty="0"/>
            </a:br>
            <a:r>
              <a:rPr lang="nl-BE" sz="2800" dirty="0"/>
              <a:t>- zwakke financiële vergoeding</a:t>
            </a:r>
            <a:br>
              <a:rPr lang="nl-BE" sz="2800" dirty="0"/>
            </a:br>
            <a:endParaRPr lang="nl-BE" sz="2800" dirty="0"/>
          </a:p>
          <a:p>
            <a:pPr marL="0" indent="0">
              <a:lnSpc>
                <a:spcPct val="120000"/>
              </a:lnSpc>
              <a:buNone/>
            </a:pPr>
            <a:r>
              <a:rPr lang="nl-BE" sz="2800" b="1" dirty="0"/>
              <a:t>=&gt; 33% overwoog reeds te stoppen!!</a:t>
            </a:r>
            <a:br>
              <a:rPr lang="nl-BE" sz="2800" b="1" dirty="0"/>
            </a:br>
            <a:r>
              <a:rPr lang="nl-BE" sz="2800" b="1" dirty="0"/>
              <a:t>	“</a:t>
            </a:r>
            <a:r>
              <a:rPr lang="nl-BE" sz="2800" b="1" dirty="0" err="1"/>
              <a:t>think</a:t>
            </a:r>
            <a:r>
              <a:rPr lang="nl-BE" sz="2800" b="1" dirty="0"/>
              <a:t> </a:t>
            </a:r>
            <a:r>
              <a:rPr lang="nl-BE" sz="2800" b="1" dirty="0" err="1"/>
              <a:t>about</a:t>
            </a:r>
            <a:r>
              <a:rPr lang="nl-BE" sz="2800" b="1" dirty="0"/>
              <a:t> </a:t>
            </a:r>
            <a:r>
              <a:rPr lang="nl-BE" sz="2800" b="1" dirty="0" err="1"/>
              <a:t>it</a:t>
            </a:r>
            <a:r>
              <a:rPr lang="nl-BE" sz="2800" b="1" dirty="0"/>
              <a:t>” &amp;	“</a:t>
            </a:r>
            <a:r>
              <a:rPr lang="nl-BE" sz="2800" b="1" dirty="0" err="1"/>
              <a:t>what</a:t>
            </a:r>
            <a:r>
              <a:rPr lang="nl-BE" sz="2800" b="1" dirty="0"/>
              <a:t> are </a:t>
            </a:r>
            <a:r>
              <a:rPr lang="nl-BE" sz="2800" b="1" dirty="0" err="1"/>
              <a:t>you</a:t>
            </a:r>
            <a:r>
              <a:rPr lang="nl-BE" sz="2800" b="1" dirty="0"/>
              <a:t> </a:t>
            </a:r>
            <a:r>
              <a:rPr lang="nl-BE" sz="2800" b="1" dirty="0" err="1"/>
              <a:t>going</a:t>
            </a:r>
            <a:r>
              <a:rPr lang="nl-BE" sz="2800" b="1" dirty="0"/>
              <a:t> </a:t>
            </a:r>
            <a:r>
              <a:rPr lang="nl-BE" sz="2800" b="1" dirty="0" err="1"/>
              <a:t>to</a:t>
            </a:r>
            <a:r>
              <a:rPr lang="nl-BE" sz="2800" b="1" dirty="0"/>
              <a:t> do?”</a:t>
            </a:r>
          </a:p>
          <a:p>
            <a:pPr marL="0" indent="0">
              <a:lnSpc>
                <a:spcPct val="120000"/>
              </a:lnSpc>
              <a:buNone/>
            </a:pPr>
            <a:endParaRPr lang="nl-BE" sz="2800" b="1" dirty="0"/>
          </a:p>
        </p:txBody>
      </p:sp>
    </p:spTree>
    <p:extLst>
      <p:ext uri="{BB962C8B-B14F-4D97-AF65-F5344CB8AC3E}">
        <p14:creationId xmlns:p14="http://schemas.microsoft.com/office/powerpoint/2010/main" val="131007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Rekrutering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691" y="1446245"/>
            <a:ext cx="10049108" cy="4844533"/>
          </a:xfrm>
        </p:spPr>
        <p:txBody>
          <a:bodyPr>
            <a:normAutofit fontScale="92500" lnSpcReduction="20000"/>
          </a:bodyPr>
          <a:lstStyle/>
          <a:p>
            <a:endParaRPr lang="nl-BE" sz="3000" dirty="0"/>
          </a:p>
          <a:p>
            <a:r>
              <a:rPr lang="nl-BE" sz="3000" dirty="0"/>
              <a:t>Kanalen:</a:t>
            </a:r>
            <a:endParaRPr lang="nl-BE" dirty="0"/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11 vriendenkringen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Facebook BAA en webpagina Arbitrage (</a:t>
            </a:r>
            <a:r>
              <a:rPr lang="nl-BE" sz="2800" u="sng" dirty="0">
                <a:solidFill>
                  <a:schemeClr val="bg2">
                    <a:lumMod val="50000"/>
                  </a:schemeClr>
                </a:solidFill>
                <a:hlinkClick r:id="rId2"/>
              </a:rPr>
              <a:t>www.vvantwerpen.be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Nieuw: project Clubscheidsrechters 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Nieuw: initiatief “Referee in 1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day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” 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Andere: Affichecampagne</a:t>
            </a:r>
          </a:p>
          <a:p>
            <a:r>
              <a:rPr lang="nl-BE" sz="3000" dirty="0"/>
              <a:t>Resultaten</a:t>
            </a:r>
            <a:r>
              <a:rPr lang="nl-BE" dirty="0"/>
              <a:t>: 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Seizoen 2015-16: 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50 kandidaten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Seizoen 2016-17: 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70 kandidaten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Seizoen 2017-18: 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94 kandidaten (12 via Ref in 1 </a:t>
            </a:r>
            <a:r>
              <a:rPr lang="nl-BE" sz="2800" b="1" dirty="0" err="1">
                <a:solidFill>
                  <a:schemeClr val="bg2">
                    <a:lumMod val="50000"/>
                  </a:schemeClr>
                </a:solidFill>
              </a:rPr>
              <a:t>day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Seizoen 2018-19: 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70 kandidaten (22 via Ref in 1 </a:t>
            </a:r>
            <a:r>
              <a:rPr lang="nl-BE" sz="2800" b="1" dirty="0" err="1">
                <a:solidFill>
                  <a:schemeClr val="bg2">
                    <a:lumMod val="50000"/>
                  </a:schemeClr>
                </a:solidFill>
              </a:rPr>
              <a:t>day</a:t>
            </a: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Seizoen 2019-20: momenteel een 45-tal inschrijvingen</a:t>
            </a:r>
          </a:p>
          <a:p>
            <a:pPr marL="457200" lvl="1" indent="0">
              <a:buNone/>
            </a:pPr>
            <a:endParaRPr lang="nl-BE" sz="2800" b="1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endParaRPr lang="nl-BE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9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0F855-CE77-4066-981D-15473C9D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Rekrutering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942B113-2E34-46EC-8A2B-57BDF1217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388" y="233265"/>
            <a:ext cx="5915608" cy="6475445"/>
          </a:xfrm>
        </p:spPr>
      </p:pic>
    </p:spTree>
    <p:extLst>
      <p:ext uri="{BB962C8B-B14F-4D97-AF65-F5344CB8AC3E}">
        <p14:creationId xmlns:p14="http://schemas.microsoft.com/office/powerpoint/2010/main" val="93587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Opleiding en progressie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sz="3000" dirty="0"/>
              <a:t>Promotie naar Nationale Amateur (1D-2D-3D):</a:t>
            </a:r>
            <a:endParaRPr lang="nl-BE" dirty="0"/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SR’s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en 3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AR’s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, # talenten in 1P</a:t>
            </a:r>
          </a:p>
          <a:p>
            <a:r>
              <a:rPr lang="nl-BE" sz="3000" dirty="0"/>
              <a:t>Wisselwerking met Nationale Amateur:</a:t>
            </a:r>
            <a:endParaRPr lang="nl-BE" dirty="0"/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Provinciale stagiaires in Amateur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“Vrije” scheidsrechters Amateur: invallen in provincie</a:t>
            </a:r>
          </a:p>
          <a:p>
            <a:r>
              <a:rPr lang="nl-BE" sz="3000" dirty="0"/>
              <a:t>Promotie naar namiddagkader</a:t>
            </a:r>
            <a:r>
              <a:rPr lang="nl-BE" dirty="0"/>
              <a:t>: 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10 jonge kwaliteitsvolle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SR’s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10 jonge startende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AR’s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nl-BE" sz="3000" dirty="0"/>
              <a:t>Wisselwerking met voormiddagkader </a:t>
            </a:r>
            <a:r>
              <a:rPr lang="nl-BE" sz="3000" dirty="0" err="1"/>
              <a:t>dmv</a:t>
            </a:r>
            <a:r>
              <a:rPr lang="nl-BE" sz="3000" dirty="0"/>
              <a:t> “4P/REF bis”</a:t>
            </a:r>
            <a:endParaRPr lang="nl-BE" dirty="0"/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Ervaren voormiddag-SR aanduiden in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BvA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en in 4P</a:t>
            </a:r>
          </a:p>
          <a:p>
            <a:pPr lvl="1"/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Terugzetting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van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onbeschikbare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SR’s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bg2">
                  <a:lumMod val="50000"/>
                </a:schemeClr>
              </a:solidFill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862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Clubbezoeken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“Brug” tussen arbitrage en clubs: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Intake gesprek: Wilfried Rombouts en clubverantwoordelijke 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Toelichting spelregels 5v5 en 8v8, soft skills</a:t>
            </a:r>
          </a:p>
          <a:p>
            <a:pPr lvl="1"/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Extra begeleiding tijdens wedstrijdjes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</a:rPr>
            </a:b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nl-BE" sz="3200" dirty="0"/>
              <a:t>Win-Win situatie </a:t>
            </a:r>
            <a:br>
              <a:rPr lang="nl-BE" sz="3200" dirty="0"/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 charset="0"/>
                <a:ea typeface="Edmondsans" charset="0"/>
                <a:cs typeface="Edmondsans" charset="0"/>
              </a:rPr>
              <a:t>- Clubs: beter opgeleide clubscheidsrechters 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 charset="0"/>
                <a:ea typeface="Edmondsans" charset="0"/>
                <a:cs typeface="Edmondsans" charset="0"/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 charset="0"/>
                <a:ea typeface="Edmondsans" charset="0"/>
                <a:cs typeface="Edmondsans" charset="0"/>
              </a:rPr>
              <a:t>- Arbitrage: drempel verlagen voor overstap naar officieel SR</a:t>
            </a:r>
          </a:p>
          <a:p>
            <a:endParaRPr lang="nl-BE" sz="2800" dirty="0">
              <a:solidFill>
                <a:schemeClr val="bg2">
                  <a:lumMod val="50000"/>
                </a:schemeClr>
              </a:solidFill>
              <a:latin typeface="Edmondsans" charset="0"/>
              <a:ea typeface="Edmondsans" charset="0"/>
              <a:cs typeface="Edmond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7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692" y="365126"/>
            <a:ext cx="10049107" cy="717226"/>
          </a:xfrm>
        </p:spPr>
        <p:txBody>
          <a:bodyPr>
            <a:normAutofit fontScale="90000"/>
          </a:bodyPr>
          <a:lstStyle/>
          <a:p>
            <a:r>
              <a:rPr lang="nl-BE" dirty="0"/>
              <a:t>Clubbezoeken:</a:t>
            </a:r>
            <a:br>
              <a:rPr lang="nl-BE" dirty="0"/>
            </a:br>
            <a:r>
              <a:rPr lang="nl-BE" sz="3200" dirty="0"/>
              <a:t>45min verkorte opleiding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A4F7EA5-5640-4A2C-ACA9-1F19B7F7C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78" y="1259634"/>
            <a:ext cx="5523722" cy="5019868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BF1C01F-4E4B-465D-BC45-8353BE97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9632"/>
            <a:ext cx="5884506" cy="50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Clubbezoeken:</a:t>
            </a:r>
            <a:br>
              <a:rPr lang="nl-BE" dirty="0"/>
            </a:br>
            <a:r>
              <a:rPr lang="nl-BE" sz="3200" dirty="0"/>
              <a:t>daarna in de praktijk…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704D75D-DFA8-47DF-826C-9AD9C62CC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3682" y="1690688"/>
            <a:ext cx="6223518" cy="4579483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1A5C764-5B8B-4564-B983-F77A97CB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4" y="1690688"/>
            <a:ext cx="5318449" cy="45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Clubbezoeken:</a:t>
            </a:r>
            <a:br>
              <a:rPr lang="nl-BE" dirty="0"/>
            </a:br>
            <a:r>
              <a:rPr lang="nl-BE" sz="3200" dirty="0"/>
              <a:t>begeleiding op het terrein</a:t>
            </a:r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7" y="1623527"/>
            <a:ext cx="7788602" cy="4869348"/>
          </a:xfrm>
        </p:spPr>
      </p:pic>
    </p:spTree>
    <p:extLst>
      <p:ext uri="{BB962C8B-B14F-4D97-AF65-F5344CB8AC3E}">
        <p14:creationId xmlns:p14="http://schemas.microsoft.com/office/powerpoint/2010/main" val="102538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Clubbezoeken:</a:t>
            </a:r>
            <a:br>
              <a:rPr lang="nl-BE" dirty="0"/>
            </a:br>
            <a:r>
              <a:rPr lang="nl-BE" sz="3200" dirty="0" err="1"/>
              <a:t>feed-back</a:t>
            </a:r>
            <a:r>
              <a:rPr lang="nl-BE" sz="3200" dirty="0"/>
              <a:t> tijdens </a:t>
            </a:r>
            <a:r>
              <a:rPr lang="nl-BE" sz="3200" dirty="0" err="1"/>
              <a:t>quarters</a:t>
            </a:r>
            <a:endParaRPr lang="nl-BE" sz="3200" dirty="0"/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1558212"/>
            <a:ext cx="8145625" cy="5122506"/>
          </a:xfrm>
        </p:spPr>
      </p:pic>
    </p:spTree>
    <p:extLst>
      <p:ext uri="{BB962C8B-B14F-4D97-AF65-F5344CB8AC3E}">
        <p14:creationId xmlns:p14="http://schemas.microsoft.com/office/powerpoint/2010/main" val="826466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Clubscheidsrechters		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343ECB5-9378-4B3C-8AE5-75A1C607B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849" y="1296954"/>
            <a:ext cx="5309118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BE" sz="3000" dirty="0"/>
              <a:t>TERUGBLIK 2018-2019</a:t>
            </a:r>
            <a:br>
              <a:rPr lang="nl-BE" sz="3000" dirty="0"/>
            </a:br>
            <a:endParaRPr lang="nl-BE" sz="3000" dirty="0"/>
          </a:p>
          <a:p>
            <a:r>
              <a:rPr lang="nl-BE" sz="3000" dirty="0"/>
              <a:t>Digitalisering en </a:t>
            </a:r>
            <a:r>
              <a:rPr lang="nl-BE" sz="3000" dirty="0" err="1"/>
              <a:t>efficiënties</a:t>
            </a:r>
            <a:endParaRPr lang="nl-BE" sz="3000" dirty="0"/>
          </a:p>
          <a:p>
            <a:r>
              <a:rPr lang="nl-BE" sz="3000" dirty="0" err="1"/>
              <a:t>Scheidsrechtersaantallen</a:t>
            </a:r>
            <a:r>
              <a:rPr lang="nl-BE" sz="3000" dirty="0"/>
              <a:t> &amp; Studie ULB</a:t>
            </a:r>
          </a:p>
          <a:p>
            <a:r>
              <a:rPr lang="nl-BE" sz="3000" dirty="0"/>
              <a:t>Rekrutering</a:t>
            </a:r>
          </a:p>
          <a:p>
            <a:r>
              <a:rPr lang="nl-BE" sz="3000" dirty="0"/>
              <a:t>Clubscheidsrechters &amp; bezoeken BAA</a:t>
            </a:r>
            <a:br>
              <a:rPr lang="nl-BE" dirty="0"/>
            </a:br>
            <a:endParaRPr lang="nl-BE" sz="3000" dirty="0"/>
          </a:p>
          <a:p>
            <a:pPr marL="0" indent="0">
              <a:buNone/>
            </a:pPr>
            <a:r>
              <a:rPr lang="nl-BE" sz="3000" dirty="0"/>
              <a:t>VOORUITBLIK 2019-2020</a:t>
            </a:r>
            <a:br>
              <a:rPr lang="nl-BE" sz="3000" dirty="0"/>
            </a:br>
            <a:endParaRPr lang="nl-BE" sz="3000" dirty="0"/>
          </a:p>
          <a:p>
            <a:r>
              <a:rPr lang="nl-BE" sz="3000" dirty="0"/>
              <a:t>Aanduidingen: enkele praktische afspraken</a:t>
            </a:r>
          </a:p>
          <a:p>
            <a:r>
              <a:rPr lang="nl-BE" sz="3000" dirty="0"/>
              <a:t>“Open aanduidingen”</a:t>
            </a:r>
          </a:p>
          <a:p>
            <a:r>
              <a:rPr lang="nl-BE" sz="3000" dirty="0"/>
              <a:t>Samen rekruteren</a:t>
            </a:r>
          </a:p>
        </p:txBody>
      </p:sp>
    </p:spTree>
    <p:extLst>
      <p:ext uri="{BB962C8B-B14F-4D97-AF65-F5344CB8AC3E}">
        <p14:creationId xmlns:p14="http://schemas.microsoft.com/office/powerpoint/2010/main" val="390493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BE" sz="4800" dirty="0"/>
            </a:br>
            <a:r>
              <a:rPr lang="nl-BE" sz="4800" dirty="0"/>
              <a:t>Vooruitblik 2019 - 2020</a:t>
            </a:r>
            <a:endParaRPr lang="nl-BE" sz="48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998594" y="3961397"/>
            <a:ext cx="4055929" cy="100678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Bureau Arbitrage Antwerpen</a:t>
            </a:r>
          </a:p>
        </p:txBody>
      </p:sp>
    </p:spTree>
    <p:extLst>
      <p:ext uri="{BB962C8B-B14F-4D97-AF65-F5344CB8AC3E}">
        <p14:creationId xmlns:p14="http://schemas.microsoft.com/office/powerpoint/2010/main" val="268397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Aanduidingen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nl-BE" dirty="0"/>
              <a:t>Voorbereiding 2019-2020: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Vriendschappelijk Jeugd: mogelijkheid “eigen scheidsrechter”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Vriendschappelijk 1</a:t>
            </a:r>
            <a:r>
              <a:rPr lang="nl-BE" sz="2800" baseline="30000" dirty="0">
                <a:solidFill>
                  <a:schemeClr val="bg2">
                    <a:lumMod val="50000"/>
                  </a:schemeClr>
                </a:solidFill>
              </a:rPr>
              <a:t>ste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Ploegen: EERST akkoord BAA vragen voor eigen SR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BvA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: aanduiding van assistenten bij reeksen van 1P-2P</a:t>
            </a:r>
            <a:endParaRPr lang="nl-BE" sz="2800" dirty="0"/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nl-BE" dirty="0"/>
              <a:t>Competitie 2019-2020: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Namiddag: Geen aanduiding van assistenten in 4P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Gebruik van “headsets” toegelaten in 1P-2P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Voormiddag: Hogere flexibiliteit bij last minute afgelasting (slecht weder/forfait): SR kan last minute nog op andere wedstrijd aangeduid worden</a:t>
            </a:r>
          </a:p>
        </p:txBody>
      </p:sp>
    </p:spTree>
    <p:extLst>
      <p:ext uri="{BB962C8B-B14F-4D97-AF65-F5344CB8AC3E}">
        <p14:creationId xmlns:p14="http://schemas.microsoft.com/office/powerpoint/2010/main" val="115553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“Open aanduidingen”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nl-BE" dirty="0"/>
              <a:t>Nieuw platform: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Open op vrijdag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Enkel voor voormiddagkader: openstaande jeugdwedstrijden</a:t>
            </a:r>
            <a:endParaRPr lang="nl-BE" sz="2800" dirty="0"/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Aanduidingsrestricties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: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- maximum eigen categorie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- minimum interval bezoek dezelfde club en ploeg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- maximum aantal blokken</a:t>
            </a:r>
          </a:p>
          <a:p>
            <a:pPr marL="457200" lvl="1" indent="0">
              <a:lnSpc>
                <a:spcPct val="145000"/>
              </a:lnSpc>
              <a:spcBef>
                <a:spcPts val="0"/>
              </a:spcBef>
              <a:buNone/>
            </a:pPr>
            <a:r>
              <a:rPr lang="nl-BE" sz="2800" b="1" dirty="0">
                <a:solidFill>
                  <a:schemeClr val="bg2">
                    <a:lumMod val="50000"/>
                  </a:schemeClr>
                </a:solidFill>
              </a:rPr>
              <a:t>=&gt; Antwoord bieden aan verhoogde flexibiliteit</a:t>
            </a:r>
          </a:p>
        </p:txBody>
      </p:sp>
    </p:spTree>
    <p:extLst>
      <p:ext uri="{BB962C8B-B14F-4D97-AF65-F5344CB8AC3E}">
        <p14:creationId xmlns:p14="http://schemas.microsoft.com/office/powerpoint/2010/main" val="1572117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Rekrutering 2019-2020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nl-BE" dirty="0"/>
              <a:t>Affichecampagne:</a:t>
            </a:r>
            <a:endParaRPr lang="nl-BE" sz="28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Op clubs: duidelijk zichtbare plaats in kantine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Start half september 2019: 2 avonden + zaterdagvoormiddag begin oktober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Futsal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: 21 of 29 augustus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Recreatief: 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</a:rPr>
              <a:t>startersdag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</a:rPr>
              <a:t> in augustus/september</a:t>
            </a:r>
          </a:p>
          <a:p>
            <a:pPr lvl="0">
              <a:lnSpc>
                <a:spcPct val="145000"/>
              </a:lnSpc>
              <a:spcBef>
                <a:spcPts val="0"/>
              </a:spcBef>
            </a:pPr>
            <a:r>
              <a:rPr lang="nl-BE" dirty="0"/>
              <a:t>Referee in 1 Day:</a:t>
            </a:r>
            <a:endParaRPr lang="nl-BE" sz="2800" dirty="0">
              <a:solidFill>
                <a:srgbClr val="E7E6E6">
                  <a:lumMod val="50000"/>
                </a:srgbClr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rgbClr val="E7E6E6">
                    <a:lumMod val="50000"/>
                  </a:srgbClr>
                </a:solidFill>
              </a:rPr>
              <a:t>Voorwaarde Clubscheidsrechter: ervaring in 5v5 en 8v8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nl-BE" sz="2800" dirty="0">
                <a:solidFill>
                  <a:srgbClr val="E7E6E6">
                    <a:lumMod val="50000"/>
                  </a:srgbClr>
                </a:solidFill>
              </a:rPr>
              <a:t>Opstap naar officieel SR</a:t>
            </a:r>
          </a:p>
          <a:p>
            <a:pPr marL="457200" lvl="1" indent="0">
              <a:lnSpc>
                <a:spcPct val="145000"/>
              </a:lnSpc>
              <a:spcBef>
                <a:spcPts val="0"/>
              </a:spcBef>
              <a:buNone/>
            </a:pPr>
            <a:endParaRPr lang="nl-BE" sz="2800" b="1" dirty="0">
              <a:solidFill>
                <a:srgbClr val="E7E6E6">
                  <a:lumMod val="50000"/>
                </a:srgbClr>
              </a:solidFill>
            </a:endParaRPr>
          </a:p>
          <a:p>
            <a:pPr marL="457200" lvl="1" indent="0">
              <a:lnSpc>
                <a:spcPct val="145000"/>
              </a:lnSpc>
              <a:spcBef>
                <a:spcPts val="0"/>
              </a:spcBef>
              <a:buNone/>
            </a:pPr>
            <a:r>
              <a:rPr lang="nl-BE" sz="2800" b="1" dirty="0">
                <a:solidFill>
                  <a:srgbClr val="E7E6E6">
                    <a:lumMod val="50000"/>
                  </a:srgbClr>
                </a:solidFill>
              </a:rPr>
              <a:t>=&gt; Tekort aangesloten </a:t>
            </a:r>
            <a:r>
              <a:rPr lang="nl-BE" sz="2800" b="1" dirty="0" err="1">
                <a:solidFill>
                  <a:srgbClr val="E7E6E6">
                    <a:lumMod val="50000"/>
                  </a:srgbClr>
                </a:solidFill>
              </a:rPr>
              <a:t>SR’s</a:t>
            </a:r>
            <a:r>
              <a:rPr lang="nl-BE" sz="2800" b="1" dirty="0">
                <a:solidFill>
                  <a:srgbClr val="E7E6E6">
                    <a:lumMod val="50000"/>
                  </a:srgbClr>
                </a:solidFill>
              </a:rPr>
              <a:t>: impact op aanduidingen voor thuiswedstrijden jeugd</a:t>
            </a:r>
            <a:endParaRPr lang="nl-BE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2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C5669-BEE9-4358-B295-22279342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692" y="365125"/>
            <a:ext cx="10049107" cy="726557"/>
          </a:xfrm>
        </p:spPr>
        <p:txBody>
          <a:bodyPr/>
          <a:lstStyle/>
          <a:p>
            <a:r>
              <a:rPr lang="nl-BE" dirty="0"/>
              <a:t>Clubscheidsrechters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D2DBEB8-B8B8-485D-AB39-529FEFFAA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02" y="1091683"/>
            <a:ext cx="4674637" cy="428275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76E5FB5-AD99-48B1-902B-D32C33D0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28" y="1091682"/>
            <a:ext cx="6127061" cy="428274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A45DD18-F965-4B37-B2CB-A1D3B86783BB}"/>
              </a:ext>
            </a:extLst>
          </p:cNvPr>
          <p:cNvSpPr txBox="1"/>
          <p:nvPr/>
        </p:nvSpPr>
        <p:spPr>
          <a:xfrm>
            <a:off x="1304692" y="6027576"/>
            <a:ext cx="735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https://www.facebook.com/2006735349591949/videos/653911615050171/</a:t>
            </a:r>
          </a:p>
        </p:txBody>
      </p:sp>
    </p:spTree>
    <p:extLst>
      <p:ext uri="{BB962C8B-B14F-4D97-AF65-F5344CB8AC3E}">
        <p14:creationId xmlns:p14="http://schemas.microsoft.com/office/powerpoint/2010/main" val="3183728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Clubscheidsrechters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hlinkClick r:id="rId2"/>
            </a:endParaRPr>
          </a:p>
          <a:p>
            <a:pPr marL="0" indent="0">
              <a:buNone/>
            </a:pPr>
            <a:endParaRPr lang="nl-BE" dirty="0">
              <a:hlinkClick r:id="rId2"/>
            </a:endParaRPr>
          </a:p>
          <a:p>
            <a:pPr marL="0" indent="0">
              <a:buNone/>
            </a:pPr>
            <a:r>
              <a:rPr lang="nl-BE" dirty="0">
                <a:hlinkClick r:id="rId2"/>
              </a:rPr>
              <a:t>https://www.facebook.com/2006735349591949/videos/653911615050171/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870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Clubscheidsrechters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Wanneer komen we bij u langs? </a:t>
            </a:r>
            <a:br>
              <a:rPr lang="nl-BE" dirty="0"/>
            </a:br>
            <a:br>
              <a:rPr lang="nl-BE" sz="3200" dirty="0"/>
            </a:br>
            <a:r>
              <a:rPr lang="nl-BE" sz="3200" dirty="0"/>
              <a:t>E-mail naar: </a:t>
            </a:r>
            <a:r>
              <a:rPr lang="nl-BE" sz="3200" dirty="0">
                <a:hlinkClick r:id="rId2"/>
              </a:rPr>
              <a:t>psc.foot.antwerpen@voetbalvlaanderen.be</a:t>
            </a:r>
            <a:endParaRPr lang="nl-BE" sz="3200" dirty="0"/>
          </a:p>
          <a:p>
            <a:endParaRPr lang="nl-BE" sz="3200" dirty="0"/>
          </a:p>
          <a:p>
            <a:r>
              <a:rPr lang="nl-BE" sz="3200" dirty="0"/>
              <a:t>Verantwoordelijke project clubscheidsrechters:</a:t>
            </a:r>
            <a:br>
              <a:rPr lang="nl-BE" sz="3200" dirty="0"/>
            </a:br>
            <a:r>
              <a:rPr lang="nl-BE" sz="3200" dirty="0">
                <a:hlinkClick r:id="rId3"/>
              </a:rPr>
              <a:t>wilfried.rombouts@gmail.com</a:t>
            </a:r>
            <a:endParaRPr lang="nl-BE" sz="3200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79541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BE" sz="4800" dirty="0"/>
            </a:br>
            <a:r>
              <a:rPr lang="nl-BE" sz="4800" dirty="0"/>
              <a:t>Terugblik 2018-2019</a:t>
            </a:r>
            <a:endParaRPr lang="nl-BE" sz="48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998594" y="3961397"/>
            <a:ext cx="4055929" cy="100678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Bureau Arbitrage Antwerpen</a:t>
            </a:r>
          </a:p>
        </p:txBody>
      </p:sp>
    </p:spTree>
    <p:extLst>
      <p:ext uri="{BB962C8B-B14F-4D97-AF65-F5344CB8AC3E}">
        <p14:creationId xmlns:p14="http://schemas.microsoft.com/office/powerpoint/2010/main" val="304855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Digitalisatie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3"/>
            <a:ext cx="10367210" cy="46720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BE" sz="3000" dirty="0" err="1"/>
              <a:t>RefAssist</a:t>
            </a:r>
            <a:r>
              <a:rPr lang="nl-BE" sz="3000" dirty="0"/>
              <a:t>:  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/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/>
              </a:rPr>
              <a:t>- besparen administratie (</a:t>
            </a:r>
            <a:r>
              <a:rPr lang="nl-BE" sz="2800" dirty="0" err="1">
                <a:solidFill>
                  <a:schemeClr val="bg2">
                    <a:lumMod val="50000"/>
                  </a:schemeClr>
                </a:solidFill>
                <a:latin typeface="Edmondsans"/>
              </a:rPr>
              <a:t>man-uren</a:t>
            </a:r>
            <a: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/>
              </a:rPr>
              <a:t>) &amp; registratie aanwezigheden</a:t>
            </a:r>
            <a:b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/>
              </a:rPr>
            </a:br>
            <a:r>
              <a:rPr lang="nl-BE" sz="2800" dirty="0">
                <a:solidFill>
                  <a:schemeClr val="bg2">
                    <a:lumMod val="50000"/>
                  </a:schemeClr>
                </a:solidFill>
                <a:latin typeface="Edmondsans"/>
              </a:rPr>
              <a:t>- statistieken/rapporten:</a:t>
            </a:r>
          </a:p>
          <a:p>
            <a:pPr marL="0" indent="0">
              <a:lnSpc>
                <a:spcPct val="120000"/>
              </a:lnSpc>
              <a:buNone/>
            </a:pPr>
            <a:endParaRPr lang="nl-BE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3212377"/>
            <a:ext cx="7771626" cy="36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Efficiënties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3"/>
            <a:ext cx="10367210" cy="46720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l-BE" dirty="0"/>
              <a:t>Besparing </a:t>
            </a:r>
            <a:r>
              <a:rPr lang="nl-BE" u="sng" dirty="0"/>
              <a:t>blokken</a:t>
            </a:r>
            <a:r>
              <a:rPr lang="nl-BE" dirty="0"/>
              <a:t> bij aanduidingen van SR/AR: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3000" dirty="0"/>
              <a:t> </a:t>
            </a:r>
            <a:r>
              <a:rPr lang="nl-BE" sz="2800" dirty="0"/>
              <a:t>- Beker van Antwerpen: -32% (of 18.111 EUR)</a:t>
            </a:r>
            <a:br>
              <a:rPr lang="nl-BE" sz="2800" dirty="0"/>
            </a:br>
            <a:r>
              <a:rPr lang="nl-BE" sz="2800" dirty="0"/>
              <a:t> - Competitie: -8,5% of (3.256 EUR)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800" b="1" dirty="0">
                <a:solidFill>
                  <a:schemeClr val="tx1"/>
                </a:solidFill>
              </a:rPr>
              <a:t>=&gt; Totaal: besparing ad 21.367 EUR</a:t>
            </a:r>
            <a:br>
              <a:rPr lang="nl-BE" sz="2800" b="1" dirty="0">
                <a:solidFill>
                  <a:schemeClr val="tx1"/>
                </a:solidFill>
              </a:rPr>
            </a:br>
            <a:endParaRPr lang="nl-BE" sz="28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nl-BE" dirty="0"/>
              <a:t>Totaal aantal </a:t>
            </a:r>
            <a:r>
              <a:rPr lang="nl-BE" u="sng" dirty="0"/>
              <a:t>aanduidingen</a:t>
            </a:r>
            <a:r>
              <a:rPr lang="nl-BE" dirty="0"/>
              <a:t>: 19.759 </a:t>
            </a:r>
            <a:r>
              <a:rPr lang="nl-BE" sz="3000" dirty="0"/>
              <a:t>(tijdens speeldagen)</a:t>
            </a:r>
            <a:br>
              <a:rPr lang="nl-BE" sz="3000" dirty="0"/>
            </a:br>
            <a:r>
              <a:rPr lang="nl-BE" sz="2800" dirty="0"/>
              <a:t>- circa 2.000 minder </a:t>
            </a:r>
            <a:r>
              <a:rPr lang="nl-BE" sz="2800" dirty="0" err="1"/>
              <a:t>tov</a:t>
            </a:r>
            <a:r>
              <a:rPr lang="nl-BE" sz="2800" dirty="0"/>
              <a:t> 2016-2017: </a:t>
            </a:r>
            <a:r>
              <a:rPr lang="nl-BE" sz="2800" dirty="0" err="1"/>
              <a:t>owv</a:t>
            </a:r>
            <a:r>
              <a:rPr lang="nl-BE" sz="2800" dirty="0"/>
              <a:t> geen AR in 4P</a:t>
            </a:r>
            <a:br>
              <a:rPr lang="nl-BE" sz="2800" dirty="0"/>
            </a:br>
            <a:r>
              <a:rPr lang="nl-BE" sz="2800" dirty="0"/>
              <a:t>- circa 1.430 in jeugd (ofwel 12% jeugd / 7% totaal) = niet ingevuld </a:t>
            </a:r>
            <a:br>
              <a:rPr lang="nl-BE" sz="2800" dirty="0"/>
            </a:br>
            <a:r>
              <a:rPr lang="nl-BE" sz="2800" dirty="0"/>
              <a:t>(</a:t>
            </a:r>
            <a:r>
              <a:rPr lang="nl-BE" sz="2800" dirty="0" err="1"/>
              <a:t>vnl</a:t>
            </a:r>
            <a:r>
              <a:rPr lang="nl-BE" sz="2800" dirty="0"/>
              <a:t> </a:t>
            </a:r>
            <a:r>
              <a:rPr lang="nl-BE" sz="2800" dirty="0" err="1"/>
              <a:t>gew</a:t>
            </a:r>
            <a:r>
              <a:rPr lang="nl-BE" sz="2800" dirty="0"/>
              <a:t>. </a:t>
            </a:r>
            <a:r>
              <a:rPr lang="nl-BE" sz="2800" dirty="0" err="1"/>
              <a:t>reserven</a:t>
            </a:r>
            <a:r>
              <a:rPr lang="nl-BE" sz="2800" dirty="0"/>
              <a:t>, </a:t>
            </a:r>
            <a:r>
              <a:rPr lang="nl-BE" sz="2800" dirty="0" err="1"/>
              <a:t>excl</a:t>
            </a:r>
            <a:r>
              <a:rPr lang="nl-BE" sz="2800" dirty="0"/>
              <a:t> veteranen: reeksen K tem R)</a:t>
            </a:r>
          </a:p>
        </p:txBody>
      </p:sp>
    </p:spTree>
    <p:extLst>
      <p:ext uri="{BB962C8B-B14F-4D97-AF65-F5344CB8AC3E}">
        <p14:creationId xmlns:p14="http://schemas.microsoft.com/office/powerpoint/2010/main" val="45864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Aantal scheidsrechters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2"/>
            <a:ext cx="10367210" cy="46285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l-BE" sz="3000" dirty="0"/>
              <a:t>Aantal scheidsrechters in 2019: </a:t>
            </a:r>
            <a:r>
              <a:rPr lang="nl-BE" sz="3000" b="1" dirty="0"/>
              <a:t>827</a:t>
            </a:r>
            <a:r>
              <a:rPr lang="nl-BE" sz="3000" dirty="0"/>
              <a:t> </a:t>
            </a:r>
            <a:r>
              <a:rPr lang="nl-BE" sz="2600" dirty="0"/>
              <a:t>(competitief veldvoetbal, </a:t>
            </a:r>
            <a:r>
              <a:rPr lang="nl-BE" sz="2600" dirty="0" err="1"/>
              <a:t>incl</a:t>
            </a:r>
            <a:r>
              <a:rPr lang="nl-BE" sz="2600" dirty="0"/>
              <a:t> </a:t>
            </a:r>
            <a:r>
              <a:rPr lang="nl-BE" sz="2600" dirty="0" err="1"/>
              <a:t>exKVV</a:t>
            </a:r>
            <a:r>
              <a:rPr lang="nl-BE" sz="2600" dirty="0"/>
              <a:t>)</a:t>
            </a:r>
            <a:br>
              <a:rPr lang="nl-BE" sz="2800" dirty="0"/>
            </a:br>
            <a:r>
              <a:rPr lang="nl-BE" sz="2800" dirty="0"/>
              <a:t>&lt;-&gt; </a:t>
            </a:r>
            <a:r>
              <a:rPr lang="nl-BE" sz="2800" dirty="0" err="1"/>
              <a:t>tov</a:t>
            </a:r>
            <a:r>
              <a:rPr lang="nl-BE" sz="2800" dirty="0"/>
              <a:t> 768 in 2018</a:t>
            </a:r>
            <a:br>
              <a:rPr lang="nl-BE" sz="2800" dirty="0"/>
            </a:br>
            <a:r>
              <a:rPr lang="nl-BE" sz="2800" dirty="0"/>
              <a:t>&lt;-&gt; </a:t>
            </a:r>
            <a:r>
              <a:rPr lang="nl-BE" sz="2800" dirty="0" err="1"/>
              <a:t>tov</a:t>
            </a:r>
            <a:r>
              <a:rPr lang="nl-BE" sz="2800" dirty="0"/>
              <a:t> 740 in 2017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800" dirty="0"/>
              <a:t>	MAAR: </a:t>
            </a:r>
            <a:br>
              <a:rPr lang="nl-BE" sz="2800" dirty="0"/>
            </a:br>
            <a:r>
              <a:rPr lang="nl-BE" sz="2800" dirty="0"/>
              <a:t>	- slechts </a:t>
            </a:r>
            <a:r>
              <a:rPr lang="nl-BE" sz="3000" b="1" dirty="0"/>
              <a:t>751</a:t>
            </a:r>
            <a:r>
              <a:rPr lang="nl-BE" sz="2800" dirty="0"/>
              <a:t> hebben min 1 wedstrijd geleid</a:t>
            </a:r>
            <a:br>
              <a:rPr lang="nl-BE" sz="2800" dirty="0"/>
            </a:br>
            <a:r>
              <a:rPr lang="nl-BE" sz="2800" dirty="0"/>
              <a:t>	- beschikbaarheidsgraad: 70% = </a:t>
            </a:r>
            <a:r>
              <a:rPr lang="nl-BE" sz="3000" b="1" dirty="0"/>
              <a:t>525</a:t>
            </a:r>
            <a:r>
              <a:rPr lang="nl-BE" sz="2800" dirty="0"/>
              <a:t> beschikbare </a:t>
            </a:r>
            <a:r>
              <a:rPr lang="nl-BE" sz="2800" dirty="0" err="1"/>
              <a:t>SR’s</a:t>
            </a:r>
            <a:r>
              <a:rPr lang="nl-BE" sz="2800" dirty="0"/>
              <a:t> per speeldag</a:t>
            </a:r>
          </a:p>
          <a:p>
            <a:pPr marL="0" indent="0">
              <a:lnSpc>
                <a:spcPct val="120000"/>
              </a:lnSpc>
              <a:buNone/>
            </a:pPr>
            <a:endParaRPr lang="nl-BE" sz="2800" dirty="0"/>
          </a:p>
          <a:p>
            <a:pPr marL="0" indent="0">
              <a:lnSpc>
                <a:spcPct val="120000"/>
              </a:lnSpc>
              <a:buNone/>
            </a:pPr>
            <a:r>
              <a:rPr lang="nl-BE" sz="2800" b="1" dirty="0"/>
              <a:t>=&gt; gevolg: veel SR met een dubbele aanduiding &amp; openstaande wedstrijden</a:t>
            </a:r>
          </a:p>
        </p:txBody>
      </p:sp>
    </p:spTree>
    <p:extLst>
      <p:ext uri="{BB962C8B-B14F-4D97-AF65-F5344CB8AC3E}">
        <p14:creationId xmlns:p14="http://schemas.microsoft.com/office/powerpoint/2010/main" val="210719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Leeftijdsproblematiek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FF0000"/>
                </a:solidFill>
              </a:rPr>
              <a:t>Data van </a:t>
            </a:r>
            <a:r>
              <a:rPr lang="nl-BE" dirty="0" err="1">
                <a:solidFill>
                  <a:srgbClr val="FF0000"/>
                </a:solidFill>
              </a:rPr>
              <a:t>Movetex</a:t>
            </a:r>
            <a:r>
              <a:rPr lang="nl-BE" dirty="0">
                <a:solidFill>
                  <a:srgbClr val="FF0000"/>
                </a:solidFill>
              </a:rPr>
              <a:t>…re leeftijd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8" y="1690688"/>
            <a:ext cx="8783984" cy="48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3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Bevraging scheidsrechters in 2018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2"/>
            <a:ext cx="10367210" cy="462852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3000" dirty="0"/>
              <a:t>= Studie door ULB</a:t>
            </a:r>
          </a:p>
          <a:p>
            <a:pPr>
              <a:lnSpc>
                <a:spcPct val="120000"/>
              </a:lnSpc>
            </a:pPr>
            <a:r>
              <a:rPr lang="nl-BE" sz="2800" dirty="0" err="1"/>
              <a:t>Sociodemografisch</a:t>
            </a:r>
            <a:r>
              <a:rPr lang="nl-BE" sz="2800" dirty="0"/>
              <a:t> profiel: </a:t>
            </a:r>
            <a:br>
              <a:rPr lang="nl-BE" sz="2800" dirty="0"/>
            </a:br>
            <a:r>
              <a:rPr lang="nl-BE" sz="2800" dirty="0"/>
              <a:t>- nationaliteit / geslacht / …</a:t>
            </a:r>
            <a:br>
              <a:rPr lang="nl-BE" sz="2800" dirty="0"/>
            </a:br>
            <a:r>
              <a:rPr lang="nl-BE" sz="2800" dirty="0"/>
              <a:t>- gezinsleven</a:t>
            </a:r>
          </a:p>
          <a:p>
            <a:pPr>
              <a:lnSpc>
                <a:spcPct val="120000"/>
              </a:lnSpc>
            </a:pPr>
            <a:r>
              <a:rPr lang="nl-BE" sz="2800" dirty="0"/>
              <a:t>Link met voetbal: + 85% = ex-voetballer</a:t>
            </a:r>
          </a:p>
          <a:p>
            <a:pPr>
              <a:lnSpc>
                <a:spcPct val="120000"/>
              </a:lnSpc>
            </a:pPr>
            <a:r>
              <a:rPr lang="nl-BE" sz="2800" dirty="0"/>
              <a:t>Maandelijkse tijdsbesteding: gemiddeld 26u/m</a:t>
            </a:r>
          </a:p>
          <a:p>
            <a:pPr>
              <a:lnSpc>
                <a:spcPct val="120000"/>
              </a:lnSpc>
            </a:pPr>
            <a:r>
              <a:rPr lang="nl-BE" sz="2800" dirty="0"/>
              <a:t>Beroepsactiviteit:</a:t>
            </a:r>
            <a:br>
              <a:rPr lang="nl-BE" sz="2800" dirty="0"/>
            </a:br>
            <a:r>
              <a:rPr lang="nl-BE" sz="2800" dirty="0"/>
              <a:t>- inactieven: studenten en gepensioneerden</a:t>
            </a:r>
            <a:br>
              <a:rPr lang="nl-BE" sz="2800" dirty="0"/>
            </a:br>
            <a:r>
              <a:rPr lang="nl-BE" sz="2800" dirty="0"/>
              <a:t>- actieven: divers</a:t>
            </a:r>
          </a:p>
        </p:txBody>
      </p:sp>
    </p:spTree>
    <p:extLst>
      <p:ext uri="{BB962C8B-B14F-4D97-AF65-F5344CB8AC3E}">
        <p14:creationId xmlns:p14="http://schemas.microsoft.com/office/powerpoint/2010/main" val="342288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Bevraging scheidsrechters in 2018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90" y="1540042"/>
            <a:ext cx="10367210" cy="46285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BE" sz="2800" dirty="0"/>
              <a:t>Voornaamste redenen om SR te worden: </a:t>
            </a:r>
            <a:br>
              <a:rPr lang="nl-BE" sz="2800" dirty="0"/>
            </a:br>
            <a:r>
              <a:rPr lang="nl-BE" sz="2800" dirty="0"/>
              <a:t>- in voetbal “actief” blijven</a:t>
            </a:r>
            <a:br>
              <a:rPr lang="nl-BE" sz="2800" dirty="0"/>
            </a:br>
            <a:r>
              <a:rPr lang="nl-BE" sz="2800" dirty="0"/>
              <a:t>- uitdagingen (beslissingen durven nemen)</a:t>
            </a:r>
            <a:br>
              <a:rPr lang="nl-BE" sz="2800" dirty="0"/>
            </a:br>
            <a:r>
              <a:rPr lang="nl-BE" sz="2800" dirty="0"/>
              <a:t>- fysieke conditie onderhouden</a:t>
            </a:r>
            <a:br>
              <a:rPr lang="nl-BE" sz="2800" dirty="0"/>
            </a:br>
            <a:r>
              <a:rPr lang="nl-BE" sz="2800" dirty="0"/>
              <a:t>- financiële aspect</a:t>
            </a:r>
          </a:p>
        </p:txBody>
      </p:sp>
    </p:spTree>
    <p:extLst>
      <p:ext uri="{BB962C8B-B14F-4D97-AF65-F5344CB8AC3E}">
        <p14:creationId xmlns:p14="http://schemas.microsoft.com/office/powerpoint/2010/main" val="38625650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496</Words>
  <Application>Microsoft Office PowerPoint</Application>
  <PresentationFormat>Breedbeeld</PresentationFormat>
  <Paragraphs>117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Edmondsans</vt:lpstr>
      <vt:lpstr>Edmondsans Medium</vt:lpstr>
      <vt:lpstr>Edmondsans Regular</vt:lpstr>
      <vt:lpstr>Kantoorthema</vt:lpstr>
      <vt:lpstr>1_Kantoorthema</vt:lpstr>
      <vt:lpstr>Bureau Arbitrage Antwerpen Toespraak dhr. Jan Govaerts</vt:lpstr>
      <vt:lpstr>Agenda</vt:lpstr>
      <vt:lpstr> Terugblik 2018-2019</vt:lpstr>
      <vt:lpstr>Digitalisatie</vt:lpstr>
      <vt:lpstr>Efficiënties</vt:lpstr>
      <vt:lpstr>Aantal scheidsrechters (1)</vt:lpstr>
      <vt:lpstr>Leeftijdsproblematiek</vt:lpstr>
      <vt:lpstr>Bevraging scheidsrechters in 2018 (1)</vt:lpstr>
      <vt:lpstr>Bevraging scheidsrechters in 2018 (2)</vt:lpstr>
      <vt:lpstr>Bevraging scheidsrechters in 2018 (3)</vt:lpstr>
      <vt:lpstr>Rekrutering</vt:lpstr>
      <vt:lpstr>Rekrutering</vt:lpstr>
      <vt:lpstr>Opleiding en progressie</vt:lpstr>
      <vt:lpstr>Clubbezoeken</vt:lpstr>
      <vt:lpstr>Clubbezoeken: 45min verkorte opleiding</vt:lpstr>
      <vt:lpstr>Clubbezoeken: daarna in de praktijk…</vt:lpstr>
      <vt:lpstr>Clubbezoeken: begeleiding op het terrein</vt:lpstr>
      <vt:lpstr>Clubbezoeken: feed-back tijdens quarters</vt:lpstr>
      <vt:lpstr>Clubscheidsrechters  </vt:lpstr>
      <vt:lpstr> Vooruitblik 2019 - 2020</vt:lpstr>
      <vt:lpstr>Aanduidingen  </vt:lpstr>
      <vt:lpstr>“Open aanduidingen”  </vt:lpstr>
      <vt:lpstr>Rekrutering 2019-2020 </vt:lpstr>
      <vt:lpstr>Clubscheidsrechters</vt:lpstr>
      <vt:lpstr>Clubscheidsrechters</vt:lpstr>
      <vt:lpstr>Clubscheidsrechters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EEN TITEL</dc:title>
  <dc:creator>Microsoft Office User</dc:creator>
  <cp:lastModifiedBy>Wilfried</cp:lastModifiedBy>
  <cp:revision>541</cp:revision>
  <cp:lastPrinted>2018-03-21T13:48:08Z</cp:lastPrinted>
  <dcterms:created xsi:type="dcterms:W3CDTF">2016-12-28T14:00:15Z</dcterms:created>
  <dcterms:modified xsi:type="dcterms:W3CDTF">2019-06-19T05:56:38Z</dcterms:modified>
</cp:coreProperties>
</file>